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notesMasterIdLst>
    <p:notesMasterId r:id="rId3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9" r:id="rId17"/>
    <p:sldId id="283" r:id="rId18"/>
    <p:sldId id="284" r:id="rId19"/>
    <p:sldId id="271" r:id="rId20"/>
    <p:sldId id="272" r:id="rId21"/>
    <p:sldId id="273" r:id="rId22"/>
    <p:sldId id="274" r:id="rId23"/>
    <p:sldId id="275" r:id="rId24"/>
    <p:sldId id="276" r:id="rId25"/>
    <p:sldId id="277" r:id="rId26"/>
    <p:sldId id="278" r:id="rId27"/>
    <p:sldId id="279" r:id="rId28"/>
    <p:sldId id="280" r:id="rId29"/>
    <p:sldId id="282" r:id="rId30"/>
    <p:sldId id="281" r:id="rId31"/>
    <p:sldId id="287" r:id="rId32"/>
    <p:sldId id="28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3077" autoAdjust="0"/>
  </p:normalViewPr>
  <p:slideViewPr>
    <p:cSldViewPr snapToGrid="0">
      <p:cViewPr varScale="1">
        <p:scale>
          <a:sx n="84" d="100"/>
          <a:sy n="84" d="100"/>
        </p:scale>
        <p:origin x="15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2EDA9D-0DBA-4EDB-9724-15417473AF6B}" type="doc">
      <dgm:prSet loTypeId="urn:microsoft.com/office/officeart/2005/8/layout/hierarchy1" loCatId="hierarchy" qsTypeId="urn:microsoft.com/office/officeart/2005/8/quickstyle/simple1" qsCatId="simple" csTypeId="urn:microsoft.com/office/officeart/2005/8/colors/accent6_2" csCatId="accent6" phldr="1"/>
      <dgm:spPr/>
      <dgm:t>
        <a:bodyPr/>
        <a:lstStyle/>
        <a:p>
          <a:endParaRPr lang="en-US"/>
        </a:p>
      </dgm:t>
    </dgm:pt>
    <dgm:pt modelId="{5C5DCFE2-F403-4971-9ED9-E08B7751D353}">
      <dgm:prSet/>
      <dgm:spPr/>
      <dgm:t>
        <a:bodyPr/>
        <a:lstStyle/>
        <a:p>
          <a:r>
            <a:rPr lang="en-GB" dirty="0"/>
            <a:t>According to the feedback of the pupil survey, 80% of respondents thought Castle School’s greatest strength is that it is a friendly school. </a:t>
          </a:r>
          <a:endParaRPr lang="en-US" dirty="0"/>
        </a:p>
      </dgm:t>
    </dgm:pt>
    <dgm:pt modelId="{8DEC6757-78FE-4E38-B776-57F29BE7C72C}" type="parTrans" cxnId="{6F7A02D1-72D7-47EA-B7C1-F6AC4D54E426}">
      <dgm:prSet/>
      <dgm:spPr/>
      <dgm:t>
        <a:bodyPr/>
        <a:lstStyle/>
        <a:p>
          <a:endParaRPr lang="en-US"/>
        </a:p>
      </dgm:t>
    </dgm:pt>
    <dgm:pt modelId="{837313C1-67C6-44E2-BB59-6220B863D7D7}" type="sibTrans" cxnId="{6F7A02D1-72D7-47EA-B7C1-F6AC4D54E426}">
      <dgm:prSet/>
      <dgm:spPr/>
      <dgm:t>
        <a:bodyPr/>
        <a:lstStyle/>
        <a:p>
          <a:endParaRPr lang="en-US"/>
        </a:p>
      </dgm:t>
    </dgm:pt>
    <dgm:pt modelId="{DDDC136A-8A4E-407F-9496-FD1A105305FB}">
      <dgm:prSet/>
      <dgm:spPr/>
      <dgm:t>
        <a:bodyPr/>
        <a:lstStyle/>
        <a:p>
          <a:r>
            <a:rPr lang="en-GB" dirty="0"/>
            <a:t>Credit to the Teaching staff at Castle Primary School, the biggest perceived strength is the Teaching Staff with 79% of respondents making this choice. </a:t>
          </a:r>
          <a:endParaRPr lang="en-US" dirty="0"/>
        </a:p>
      </dgm:t>
    </dgm:pt>
    <dgm:pt modelId="{B07BD7E7-F82D-41F0-BE46-C43593FCA437}" type="parTrans" cxnId="{313FC0A7-D99F-4946-BED5-145A5F6A4452}">
      <dgm:prSet/>
      <dgm:spPr/>
      <dgm:t>
        <a:bodyPr/>
        <a:lstStyle/>
        <a:p>
          <a:endParaRPr lang="en-US"/>
        </a:p>
      </dgm:t>
    </dgm:pt>
    <dgm:pt modelId="{99E2CE4D-271D-44B4-977D-BB5489322D4B}" type="sibTrans" cxnId="{313FC0A7-D99F-4946-BED5-145A5F6A4452}">
      <dgm:prSet/>
      <dgm:spPr/>
      <dgm:t>
        <a:bodyPr/>
        <a:lstStyle/>
        <a:p>
          <a:endParaRPr lang="en-US"/>
        </a:p>
      </dgm:t>
    </dgm:pt>
    <dgm:pt modelId="{0D89F226-35A9-4C5D-A6D9-0B929041AEC6}">
      <dgm:prSet/>
      <dgm:spPr/>
      <dgm:t>
        <a:bodyPr/>
        <a:lstStyle/>
        <a:p>
          <a:r>
            <a:rPr lang="en-GB" dirty="0"/>
            <a:t>The two lowest choices were family support receiving 29% of the votes and the penultimate choice was 46% for range of learning. </a:t>
          </a:r>
          <a:endParaRPr lang="en-US" dirty="0"/>
        </a:p>
      </dgm:t>
    </dgm:pt>
    <dgm:pt modelId="{3A880F9F-7474-47BF-9CDB-15E49F572C2A}" type="parTrans" cxnId="{1413284F-C285-414A-A320-C9F130E7990D}">
      <dgm:prSet/>
      <dgm:spPr/>
      <dgm:t>
        <a:bodyPr/>
        <a:lstStyle/>
        <a:p>
          <a:endParaRPr lang="en-US"/>
        </a:p>
      </dgm:t>
    </dgm:pt>
    <dgm:pt modelId="{4D99F1C7-0CBC-4F34-9DB9-E007470F1FCA}" type="sibTrans" cxnId="{1413284F-C285-414A-A320-C9F130E7990D}">
      <dgm:prSet/>
      <dgm:spPr/>
      <dgm:t>
        <a:bodyPr/>
        <a:lstStyle/>
        <a:p>
          <a:endParaRPr lang="en-US"/>
        </a:p>
      </dgm:t>
    </dgm:pt>
    <dgm:pt modelId="{26D7134B-7DBB-4E7C-88D3-F2942338682B}" type="pres">
      <dgm:prSet presAssocID="{AE2EDA9D-0DBA-4EDB-9724-15417473AF6B}" presName="hierChild1" presStyleCnt="0">
        <dgm:presLayoutVars>
          <dgm:chPref val="1"/>
          <dgm:dir/>
          <dgm:animOne val="branch"/>
          <dgm:animLvl val="lvl"/>
          <dgm:resizeHandles/>
        </dgm:presLayoutVars>
      </dgm:prSet>
      <dgm:spPr/>
    </dgm:pt>
    <dgm:pt modelId="{AC0EC6F2-9E5D-44CD-8002-CE3BAA090490}" type="pres">
      <dgm:prSet presAssocID="{5C5DCFE2-F403-4971-9ED9-E08B7751D353}" presName="hierRoot1" presStyleCnt="0"/>
      <dgm:spPr/>
    </dgm:pt>
    <dgm:pt modelId="{23C1ED7A-1CBA-4620-8608-EB70945ECD69}" type="pres">
      <dgm:prSet presAssocID="{5C5DCFE2-F403-4971-9ED9-E08B7751D353}" presName="composite" presStyleCnt="0"/>
      <dgm:spPr/>
    </dgm:pt>
    <dgm:pt modelId="{52674343-5C4E-43BD-83BA-B9D8CD8047C7}" type="pres">
      <dgm:prSet presAssocID="{5C5DCFE2-F403-4971-9ED9-E08B7751D353}" presName="background" presStyleLbl="node0" presStyleIdx="0" presStyleCnt="3"/>
      <dgm:spPr/>
    </dgm:pt>
    <dgm:pt modelId="{B12EB6D1-EDD3-4D81-BC5E-730DA061F665}" type="pres">
      <dgm:prSet presAssocID="{5C5DCFE2-F403-4971-9ED9-E08B7751D353}" presName="text" presStyleLbl="fgAcc0" presStyleIdx="0" presStyleCnt="3" custScaleY="192422">
        <dgm:presLayoutVars>
          <dgm:chPref val="3"/>
        </dgm:presLayoutVars>
      </dgm:prSet>
      <dgm:spPr/>
    </dgm:pt>
    <dgm:pt modelId="{D48291E6-7805-4202-A89D-5DDBCBACBF15}" type="pres">
      <dgm:prSet presAssocID="{5C5DCFE2-F403-4971-9ED9-E08B7751D353}" presName="hierChild2" presStyleCnt="0"/>
      <dgm:spPr/>
    </dgm:pt>
    <dgm:pt modelId="{FFB8EFCB-43E3-46F2-A2F1-0D4ABEC31DFB}" type="pres">
      <dgm:prSet presAssocID="{DDDC136A-8A4E-407F-9496-FD1A105305FB}" presName="hierRoot1" presStyleCnt="0"/>
      <dgm:spPr/>
    </dgm:pt>
    <dgm:pt modelId="{31D0CF29-650E-4FDC-BF67-C6E947278C3F}" type="pres">
      <dgm:prSet presAssocID="{DDDC136A-8A4E-407F-9496-FD1A105305FB}" presName="composite" presStyleCnt="0"/>
      <dgm:spPr/>
    </dgm:pt>
    <dgm:pt modelId="{B6F4B20A-7263-4855-B86B-3F5F497E6F03}" type="pres">
      <dgm:prSet presAssocID="{DDDC136A-8A4E-407F-9496-FD1A105305FB}" presName="background" presStyleLbl="node0" presStyleIdx="1" presStyleCnt="3"/>
      <dgm:spPr/>
    </dgm:pt>
    <dgm:pt modelId="{C253BC7E-AE91-424D-A2E8-C4BC20A1B721}" type="pres">
      <dgm:prSet presAssocID="{DDDC136A-8A4E-407F-9496-FD1A105305FB}" presName="text" presStyleLbl="fgAcc0" presStyleIdx="1" presStyleCnt="3" custScaleY="182111">
        <dgm:presLayoutVars>
          <dgm:chPref val="3"/>
        </dgm:presLayoutVars>
      </dgm:prSet>
      <dgm:spPr/>
    </dgm:pt>
    <dgm:pt modelId="{8D870F5F-CAD8-4DAC-B971-30842AA20BEC}" type="pres">
      <dgm:prSet presAssocID="{DDDC136A-8A4E-407F-9496-FD1A105305FB}" presName="hierChild2" presStyleCnt="0"/>
      <dgm:spPr/>
    </dgm:pt>
    <dgm:pt modelId="{05B58121-A2A7-4829-8919-CB55AF2BB747}" type="pres">
      <dgm:prSet presAssocID="{0D89F226-35A9-4C5D-A6D9-0B929041AEC6}" presName="hierRoot1" presStyleCnt="0"/>
      <dgm:spPr/>
    </dgm:pt>
    <dgm:pt modelId="{76A31F54-7AC2-42AC-A3A8-2E3A5AF3A49B}" type="pres">
      <dgm:prSet presAssocID="{0D89F226-35A9-4C5D-A6D9-0B929041AEC6}" presName="composite" presStyleCnt="0"/>
      <dgm:spPr/>
    </dgm:pt>
    <dgm:pt modelId="{CB2BF962-CF9A-4D10-82ED-6E8B46C5F218}" type="pres">
      <dgm:prSet presAssocID="{0D89F226-35A9-4C5D-A6D9-0B929041AEC6}" presName="background" presStyleLbl="node0" presStyleIdx="2" presStyleCnt="3"/>
      <dgm:spPr/>
    </dgm:pt>
    <dgm:pt modelId="{305B212B-860A-462E-B847-90EE9E1D84D3}" type="pres">
      <dgm:prSet presAssocID="{0D89F226-35A9-4C5D-A6D9-0B929041AEC6}" presName="text" presStyleLbl="fgAcc0" presStyleIdx="2" presStyleCnt="3" custScaleY="189456">
        <dgm:presLayoutVars>
          <dgm:chPref val="3"/>
        </dgm:presLayoutVars>
      </dgm:prSet>
      <dgm:spPr/>
    </dgm:pt>
    <dgm:pt modelId="{F2C50763-8A33-4E78-9626-E0E0ADB2C2B6}" type="pres">
      <dgm:prSet presAssocID="{0D89F226-35A9-4C5D-A6D9-0B929041AEC6}" presName="hierChild2" presStyleCnt="0"/>
      <dgm:spPr/>
    </dgm:pt>
  </dgm:ptLst>
  <dgm:cxnLst>
    <dgm:cxn modelId="{56335430-BD4F-4516-BC36-0A1A9AE1457D}" type="presOf" srcId="{DDDC136A-8A4E-407F-9496-FD1A105305FB}" destId="{C253BC7E-AE91-424D-A2E8-C4BC20A1B721}" srcOrd="0" destOrd="0" presId="urn:microsoft.com/office/officeart/2005/8/layout/hierarchy1"/>
    <dgm:cxn modelId="{1413284F-C285-414A-A320-C9F130E7990D}" srcId="{AE2EDA9D-0DBA-4EDB-9724-15417473AF6B}" destId="{0D89F226-35A9-4C5D-A6D9-0B929041AEC6}" srcOrd="2" destOrd="0" parTransId="{3A880F9F-7474-47BF-9CDB-15E49F572C2A}" sibTransId="{4D99F1C7-0CBC-4F34-9DB9-E007470F1FCA}"/>
    <dgm:cxn modelId="{8B1A1153-28FF-4A61-BCE3-7BB675A36DBC}" type="presOf" srcId="{AE2EDA9D-0DBA-4EDB-9724-15417473AF6B}" destId="{26D7134B-7DBB-4E7C-88D3-F2942338682B}" srcOrd="0" destOrd="0" presId="urn:microsoft.com/office/officeart/2005/8/layout/hierarchy1"/>
    <dgm:cxn modelId="{3492AFA7-1209-459C-903A-ECD59B8144D9}" type="presOf" srcId="{5C5DCFE2-F403-4971-9ED9-E08B7751D353}" destId="{B12EB6D1-EDD3-4D81-BC5E-730DA061F665}" srcOrd="0" destOrd="0" presId="urn:microsoft.com/office/officeart/2005/8/layout/hierarchy1"/>
    <dgm:cxn modelId="{313FC0A7-D99F-4946-BED5-145A5F6A4452}" srcId="{AE2EDA9D-0DBA-4EDB-9724-15417473AF6B}" destId="{DDDC136A-8A4E-407F-9496-FD1A105305FB}" srcOrd="1" destOrd="0" parTransId="{B07BD7E7-F82D-41F0-BE46-C43593FCA437}" sibTransId="{99E2CE4D-271D-44B4-977D-BB5489322D4B}"/>
    <dgm:cxn modelId="{3CD4EBC0-A732-4FD6-83C0-CFE7079E6096}" type="presOf" srcId="{0D89F226-35A9-4C5D-A6D9-0B929041AEC6}" destId="{305B212B-860A-462E-B847-90EE9E1D84D3}" srcOrd="0" destOrd="0" presId="urn:microsoft.com/office/officeart/2005/8/layout/hierarchy1"/>
    <dgm:cxn modelId="{6F7A02D1-72D7-47EA-B7C1-F6AC4D54E426}" srcId="{AE2EDA9D-0DBA-4EDB-9724-15417473AF6B}" destId="{5C5DCFE2-F403-4971-9ED9-E08B7751D353}" srcOrd="0" destOrd="0" parTransId="{8DEC6757-78FE-4E38-B776-57F29BE7C72C}" sibTransId="{837313C1-67C6-44E2-BB59-6220B863D7D7}"/>
    <dgm:cxn modelId="{E779CE52-5E98-4968-ACEC-4BF70B87D61D}" type="presParOf" srcId="{26D7134B-7DBB-4E7C-88D3-F2942338682B}" destId="{AC0EC6F2-9E5D-44CD-8002-CE3BAA090490}" srcOrd="0" destOrd="0" presId="urn:microsoft.com/office/officeart/2005/8/layout/hierarchy1"/>
    <dgm:cxn modelId="{427FCD8F-46F0-44A7-8814-58B2F799EC5D}" type="presParOf" srcId="{AC0EC6F2-9E5D-44CD-8002-CE3BAA090490}" destId="{23C1ED7A-1CBA-4620-8608-EB70945ECD69}" srcOrd="0" destOrd="0" presId="urn:microsoft.com/office/officeart/2005/8/layout/hierarchy1"/>
    <dgm:cxn modelId="{2FBD1F7D-C6EA-4899-9CF3-B6C030ABD867}" type="presParOf" srcId="{23C1ED7A-1CBA-4620-8608-EB70945ECD69}" destId="{52674343-5C4E-43BD-83BA-B9D8CD8047C7}" srcOrd="0" destOrd="0" presId="urn:microsoft.com/office/officeart/2005/8/layout/hierarchy1"/>
    <dgm:cxn modelId="{8EA99FFF-90D7-47CD-B48C-BC32535A257A}" type="presParOf" srcId="{23C1ED7A-1CBA-4620-8608-EB70945ECD69}" destId="{B12EB6D1-EDD3-4D81-BC5E-730DA061F665}" srcOrd="1" destOrd="0" presId="urn:microsoft.com/office/officeart/2005/8/layout/hierarchy1"/>
    <dgm:cxn modelId="{36B8B4C0-EB8C-4020-BBF9-AAD68C57CCF0}" type="presParOf" srcId="{AC0EC6F2-9E5D-44CD-8002-CE3BAA090490}" destId="{D48291E6-7805-4202-A89D-5DDBCBACBF15}" srcOrd="1" destOrd="0" presId="urn:microsoft.com/office/officeart/2005/8/layout/hierarchy1"/>
    <dgm:cxn modelId="{025BFEA9-CF26-4085-B50C-CA6D9B31081A}" type="presParOf" srcId="{26D7134B-7DBB-4E7C-88D3-F2942338682B}" destId="{FFB8EFCB-43E3-46F2-A2F1-0D4ABEC31DFB}" srcOrd="1" destOrd="0" presId="urn:microsoft.com/office/officeart/2005/8/layout/hierarchy1"/>
    <dgm:cxn modelId="{4AF3B5C9-CBB4-405A-9130-025048BF71E7}" type="presParOf" srcId="{FFB8EFCB-43E3-46F2-A2F1-0D4ABEC31DFB}" destId="{31D0CF29-650E-4FDC-BF67-C6E947278C3F}" srcOrd="0" destOrd="0" presId="urn:microsoft.com/office/officeart/2005/8/layout/hierarchy1"/>
    <dgm:cxn modelId="{3D2997BA-E6EA-454D-A584-6857E4E37117}" type="presParOf" srcId="{31D0CF29-650E-4FDC-BF67-C6E947278C3F}" destId="{B6F4B20A-7263-4855-B86B-3F5F497E6F03}" srcOrd="0" destOrd="0" presId="urn:microsoft.com/office/officeart/2005/8/layout/hierarchy1"/>
    <dgm:cxn modelId="{FD2415F4-347F-48D0-A8C5-A34166F73F85}" type="presParOf" srcId="{31D0CF29-650E-4FDC-BF67-C6E947278C3F}" destId="{C253BC7E-AE91-424D-A2E8-C4BC20A1B721}" srcOrd="1" destOrd="0" presId="urn:microsoft.com/office/officeart/2005/8/layout/hierarchy1"/>
    <dgm:cxn modelId="{7287BE77-B182-4408-9A04-B2D53E1AE9EB}" type="presParOf" srcId="{FFB8EFCB-43E3-46F2-A2F1-0D4ABEC31DFB}" destId="{8D870F5F-CAD8-4DAC-B971-30842AA20BEC}" srcOrd="1" destOrd="0" presId="urn:microsoft.com/office/officeart/2005/8/layout/hierarchy1"/>
    <dgm:cxn modelId="{DB8DCEC5-8137-4D29-A333-F9DCD52C21E9}" type="presParOf" srcId="{26D7134B-7DBB-4E7C-88D3-F2942338682B}" destId="{05B58121-A2A7-4829-8919-CB55AF2BB747}" srcOrd="2" destOrd="0" presId="urn:microsoft.com/office/officeart/2005/8/layout/hierarchy1"/>
    <dgm:cxn modelId="{E09F15A3-CAD9-45D5-A768-4AD1166602F0}" type="presParOf" srcId="{05B58121-A2A7-4829-8919-CB55AF2BB747}" destId="{76A31F54-7AC2-42AC-A3A8-2E3A5AF3A49B}" srcOrd="0" destOrd="0" presId="urn:microsoft.com/office/officeart/2005/8/layout/hierarchy1"/>
    <dgm:cxn modelId="{73466FF0-A378-41D7-AD44-BF00845FED18}" type="presParOf" srcId="{76A31F54-7AC2-42AC-A3A8-2E3A5AF3A49B}" destId="{CB2BF962-CF9A-4D10-82ED-6E8B46C5F218}" srcOrd="0" destOrd="0" presId="urn:microsoft.com/office/officeart/2005/8/layout/hierarchy1"/>
    <dgm:cxn modelId="{0CC23D93-653B-44B8-B833-586DA9D41C07}" type="presParOf" srcId="{76A31F54-7AC2-42AC-A3A8-2E3A5AF3A49B}" destId="{305B212B-860A-462E-B847-90EE9E1D84D3}" srcOrd="1" destOrd="0" presId="urn:microsoft.com/office/officeart/2005/8/layout/hierarchy1"/>
    <dgm:cxn modelId="{1D3250CB-B3BA-490F-B924-5F8FC9817825}" type="presParOf" srcId="{05B58121-A2A7-4829-8919-CB55AF2BB747}" destId="{F2C50763-8A33-4E78-9626-E0E0ADB2C2B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674343-5C4E-43BD-83BA-B9D8CD8047C7}">
      <dsp:nvSpPr>
        <dsp:cNvPr id="0" name=""/>
        <dsp:cNvSpPr/>
      </dsp:nvSpPr>
      <dsp:spPr>
        <a:xfrm>
          <a:off x="0" y="595566"/>
          <a:ext cx="2800702" cy="3422121"/>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2EB6D1-EDD3-4D81-BC5E-730DA061F665}">
      <dsp:nvSpPr>
        <dsp:cNvPr id="0" name=""/>
        <dsp:cNvSpPr/>
      </dsp:nvSpPr>
      <dsp:spPr>
        <a:xfrm>
          <a:off x="311189" y="891196"/>
          <a:ext cx="2800702" cy="3422121"/>
        </a:xfrm>
        <a:prstGeom prst="roundRect">
          <a:avLst>
            <a:gd name="adj" fmla="val 10000"/>
          </a:avLst>
        </a:prstGeom>
        <a:solidFill>
          <a:schemeClr val="lt1">
            <a:alpha val="90000"/>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According to the feedback of the pupil survey, 80% of respondents thought Castle School’s greatest strength is that it is a friendly school. </a:t>
          </a:r>
          <a:endParaRPr lang="en-US" sz="2200" kern="1200" dirty="0"/>
        </a:p>
      </dsp:txBody>
      <dsp:txXfrm>
        <a:off x="393219" y="973226"/>
        <a:ext cx="2636642" cy="3258061"/>
      </dsp:txXfrm>
    </dsp:sp>
    <dsp:sp modelId="{B6F4B20A-7263-4855-B86B-3F5F497E6F03}">
      <dsp:nvSpPr>
        <dsp:cNvPr id="0" name=""/>
        <dsp:cNvSpPr/>
      </dsp:nvSpPr>
      <dsp:spPr>
        <a:xfrm>
          <a:off x="3423080" y="595566"/>
          <a:ext cx="2800702" cy="3238745"/>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53BC7E-AE91-424D-A2E8-C4BC20A1B721}">
      <dsp:nvSpPr>
        <dsp:cNvPr id="0" name=""/>
        <dsp:cNvSpPr/>
      </dsp:nvSpPr>
      <dsp:spPr>
        <a:xfrm>
          <a:off x="3734269" y="891196"/>
          <a:ext cx="2800702" cy="3238745"/>
        </a:xfrm>
        <a:prstGeom prst="roundRect">
          <a:avLst>
            <a:gd name="adj" fmla="val 10000"/>
          </a:avLst>
        </a:prstGeom>
        <a:solidFill>
          <a:schemeClr val="lt1">
            <a:alpha val="90000"/>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Credit to the Teaching staff at Castle Primary School, the biggest perceived strength is the Teaching Staff with 79% of respondents making this choice. </a:t>
          </a:r>
          <a:endParaRPr lang="en-US" sz="2200" kern="1200" dirty="0"/>
        </a:p>
      </dsp:txBody>
      <dsp:txXfrm>
        <a:off x="3816299" y="973226"/>
        <a:ext cx="2636642" cy="3074685"/>
      </dsp:txXfrm>
    </dsp:sp>
    <dsp:sp modelId="{CB2BF962-CF9A-4D10-82ED-6E8B46C5F218}">
      <dsp:nvSpPr>
        <dsp:cNvPr id="0" name=""/>
        <dsp:cNvSpPr/>
      </dsp:nvSpPr>
      <dsp:spPr>
        <a:xfrm>
          <a:off x="6846161" y="595566"/>
          <a:ext cx="2800702" cy="3369372"/>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5B212B-860A-462E-B847-90EE9E1D84D3}">
      <dsp:nvSpPr>
        <dsp:cNvPr id="0" name=""/>
        <dsp:cNvSpPr/>
      </dsp:nvSpPr>
      <dsp:spPr>
        <a:xfrm>
          <a:off x="7157350" y="891196"/>
          <a:ext cx="2800702" cy="3369372"/>
        </a:xfrm>
        <a:prstGeom prst="roundRect">
          <a:avLst>
            <a:gd name="adj" fmla="val 10000"/>
          </a:avLst>
        </a:prstGeom>
        <a:solidFill>
          <a:schemeClr val="lt1">
            <a:alpha val="90000"/>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The two lowest choices were family support receiving 29% of the votes and the penultimate choice was 46% for range of learning. </a:t>
          </a:r>
          <a:endParaRPr lang="en-US" sz="2200" kern="1200" dirty="0"/>
        </a:p>
      </dsp:txBody>
      <dsp:txXfrm>
        <a:off x="7239380" y="973226"/>
        <a:ext cx="2636642" cy="320531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ADC9AF-5D8F-48B3-9EDD-1D1A9F20512D}" type="datetimeFigureOut">
              <a:rPr lang="en-GB" smtClean="0"/>
              <a:t>09/02/2022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6DEC4C-E8F2-4BC8-AD38-D85277E818BD}" type="slidenum">
              <a:rPr lang="en-GB" smtClean="0"/>
              <a:t>‹#›</a:t>
            </a:fld>
            <a:endParaRPr lang="en-GB"/>
          </a:p>
        </p:txBody>
      </p:sp>
    </p:spTree>
    <p:extLst>
      <p:ext uri="{BB962C8B-B14F-4D97-AF65-F5344CB8AC3E}">
        <p14:creationId xmlns:p14="http://schemas.microsoft.com/office/powerpoint/2010/main" val="4047613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a:t>
            </a:fld>
            <a:endParaRPr lang="en-GB"/>
          </a:p>
        </p:txBody>
      </p:sp>
    </p:spTree>
    <p:extLst>
      <p:ext uri="{BB962C8B-B14F-4D97-AF65-F5344CB8AC3E}">
        <p14:creationId xmlns:p14="http://schemas.microsoft.com/office/powerpoint/2010/main" val="4247396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2</a:t>
            </a:fld>
            <a:endParaRPr lang="en-GB"/>
          </a:p>
        </p:txBody>
      </p:sp>
    </p:spTree>
    <p:extLst>
      <p:ext uri="{BB962C8B-B14F-4D97-AF65-F5344CB8AC3E}">
        <p14:creationId xmlns:p14="http://schemas.microsoft.com/office/powerpoint/2010/main" val="487710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3</a:t>
            </a:fld>
            <a:endParaRPr lang="en-GB"/>
          </a:p>
        </p:txBody>
      </p:sp>
    </p:spTree>
    <p:extLst>
      <p:ext uri="{BB962C8B-B14F-4D97-AF65-F5344CB8AC3E}">
        <p14:creationId xmlns:p14="http://schemas.microsoft.com/office/powerpoint/2010/main" val="1795549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5</a:t>
            </a:fld>
            <a:endParaRPr lang="en-GB"/>
          </a:p>
        </p:txBody>
      </p:sp>
    </p:spTree>
    <p:extLst>
      <p:ext uri="{BB962C8B-B14F-4D97-AF65-F5344CB8AC3E}">
        <p14:creationId xmlns:p14="http://schemas.microsoft.com/office/powerpoint/2010/main" val="4046739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6</a:t>
            </a:fld>
            <a:endParaRPr lang="en-GB"/>
          </a:p>
        </p:txBody>
      </p:sp>
    </p:spTree>
    <p:extLst>
      <p:ext uri="{BB962C8B-B14F-4D97-AF65-F5344CB8AC3E}">
        <p14:creationId xmlns:p14="http://schemas.microsoft.com/office/powerpoint/2010/main" val="4218431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7</a:t>
            </a:fld>
            <a:endParaRPr lang="en-GB"/>
          </a:p>
        </p:txBody>
      </p:sp>
    </p:spTree>
    <p:extLst>
      <p:ext uri="{BB962C8B-B14F-4D97-AF65-F5344CB8AC3E}">
        <p14:creationId xmlns:p14="http://schemas.microsoft.com/office/powerpoint/2010/main" val="3130105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8</a:t>
            </a:fld>
            <a:endParaRPr lang="en-GB"/>
          </a:p>
        </p:txBody>
      </p:sp>
    </p:spTree>
    <p:extLst>
      <p:ext uri="{BB962C8B-B14F-4D97-AF65-F5344CB8AC3E}">
        <p14:creationId xmlns:p14="http://schemas.microsoft.com/office/powerpoint/2010/main" val="3968522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9</a:t>
            </a:fld>
            <a:endParaRPr lang="en-GB"/>
          </a:p>
        </p:txBody>
      </p:sp>
    </p:spTree>
    <p:extLst>
      <p:ext uri="{BB962C8B-B14F-4D97-AF65-F5344CB8AC3E}">
        <p14:creationId xmlns:p14="http://schemas.microsoft.com/office/powerpoint/2010/main" val="3013736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10</a:t>
            </a:fld>
            <a:endParaRPr lang="en-GB"/>
          </a:p>
        </p:txBody>
      </p:sp>
    </p:spTree>
    <p:extLst>
      <p:ext uri="{BB962C8B-B14F-4D97-AF65-F5344CB8AC3E}">
        <p14:creationId xmlns:p14="http://schemas.microsoft.com/office/powerpoint/2010/main" val="3076153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11</a:t>
            </a:fld>
            <a:endParaRPr lang="en-GB"/>
          </a:p>
        </p:txBody>
      </p:sp>
    </p:spTree>
    <p:extLst>
      <p:ext uri="{BB962C8B-B14F-4D97-AF65-F5344CB8AC3E}">
        <p14:creationId xmlns:p14="http://schemas.microsoft.com/office/powerpoint/2010/main" val="2603693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12</a:t>
            </a:fld>
            <a:endParaRPr lang="en-GB"/>
          </a:p>
        </p:txBody>
      </p:sp>
    </p:spTree>
    <p:extLst>
      <p:ext uri="{BB962C8B-B14F-4D97-AF65-F5344CB8AC3E}">
        <p14:creationId xmlns:p14="http://schemas.microsoft.com/office/powerpoint/2010/main" val="2793014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13</a:t>
            </a:fld>
            <a:endParaRPr lang="en-GB"/>
          </a:p>
        </p:txBody>
      </p:sp>
    </p:spTree>
    <p:extLst>
      <p:ext uri="{BB962C8B-B14F-4D97-AF65-F5344CB8AC3E}">
        <p14:creationId xmlns:p14="http://schemas.microsoft.com/office/powerpoint/2010/main" val="807181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14</a:t>
            </a:fld>
            <a:endParaRPr lang="en-GB"/>
          </a:p>
        </p:txBody>
      </p:sp>
    </p:spTree>
    <p:extLst>
      <p:ext uri="{BB962C8B-B14F-4D97-AF65-F5344CB8AC3E}">
        <p14:creationId xmlns:p14="http://schemas.microsoft.com/office/powerpoint/2010/main" val="2732732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15</a:t>
            </a:fld>
            <a:endParaRPr lang="en-GB"/>
          </a:p>
        </p:txBody>
      </p:sp>
    </p:spTree>
    <p:extLst>
      <p:ext uri="{BB962C8B-B14F-4D97-AF65-F5344CB8AC3E}">
        <p14:creationId xmlns:p14="http://schemas.microsoft.com/office/powerpoint/2010/main" val="1179330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16</a:t>
            </a:fld>
            <a:endParaRPr lang="en-GB"/>
          </a:p>
        </p:txBody>
      </p:sp>
    </p:spTree>
    <p:extLst>
      <p:ext uri="{BB962C8B-B14F-4D97-AF65-F5344CB8AC3E}">
        <p14:creationId xmlns:p14="http://schemas.microsoft.com/office/powerpoint/2010/main" val="1606636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17</a:t>
            </a:fld>
            <a:endParaRPr lang="en-GB"/>
          </a:p>
        </p:txBody>
      </p:sp>
    </p:spTree>
    <p:extLst>
      <p:ext uri="{BB962C8B-B14F-4D97-AF65-F5344CB8AC3E}">
        <p14:creationId xmlns:p14="http://schemas.microsoft.com/office/powerpoint/2010/main" val="4249793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18</a:t>
            </a:fld>
            <a:endParaRPr lang="en-GB"/>
          </a:p>
        </p:txBody>
      </p:sp>
    </p:spTree>
    <p:extLst>
      <p:ext uri="{BB962C8B-B14F-4D97-AF65-F5344CB8AC3E}">
        <p14:creationId xmlns:p14="http://schemas.microsoft.com/office/powerpoint/2010/main" val="1337329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19</a:t>
            </a:fld>
            <a:endParaRPr lang="en-GB"/>
          </a:p>
        </p:txBody>
      </p:sp>
    </p:spTree>
    <p:extLst>
      <p:ext uri="{BB962C8B-B14F-4D97-AF65-F5344CB8AC3E}">
        <p14:creationId xmlns:p14="http://schemas.microsoft.com/office/powerpoint/2010/main" val="2530628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22</a:t>
            </a:fld>
            <a:endParaRPr lang="en-GB"/>
          </a:p>
        </p:txBody>
      </p:sp>
    </p:spTree>
    <p:extLst>
      <p:ext uri="{BB962C8B-B14F-4D97-AF65-F5344CB8AC3E}">
        <p14:creationId xmlns:p14="http://schemas.microsoft.com/office/powerpoint/2010/main" val="2383744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46DEC4C-E8F2-4BC8-AD38-D85277E818BD}" type="slidenum">
              <a:rPr lang="en-GB" smtClean="0"/>
              <a:t>23</a:t>
            </a:fld>
            <a:endParaRPr lang="en-GB"/>
          </a:p>
        </p:txBody>
      </p:sp>
    </p:spTree>
    <p:extLst>
      <p:ext uri="{BB962C8B-B14F-4D97-AF65-F5344CB8AC3E}">
        <p14:creationId xmlns:p14="http://schemas.microsoft.com/office/powerpoint/2010/main" val="1462767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24</a:t>
            </a:fld>
            <a:endParaRPr lang="en-GB"/>
          </a:p>
        </p:txBody>
      </p:sp>
    </p:spTree>
    <p:extLst>
      <p:ext uri="{BB962C8B-B14F-4D97-AF65-F5344CB8AC3E}">
        <p14:creationId xmlns:p14="http://schemas.microsoft.com/office/powerpoint/2010/main" val="2590338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25</a:t>
            </a:fld>
            <a:endParaRPr lang="en-GB"/>
          </a:p>
        </p:txBody>
      </p:sp>
    </p:spTree>
    <p:extLst>
      <p:ext uri="{BB962C8B-B14F-4D97-AF65-F5344CB8AC3E}">
        <p14:creationId xmlns:p14="http://schemas.microsoft.com/office/powerpoint/2010/main" val="1160092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28</a:t>
            </a:fld>
            <a:endParaRPr lang="en-GB"/>
          </a:p>
        </p:txBody>
      </p:sp>
    </p:spTree>
    <p:extLst>
      <p:ext uri="{BB962C8B-B14F-4D97-AF65-F5344CB8AC3E}">
        <p14:creationId xmlns:p14="http://schemas.microsoft.com/office/powerpoint/2010/main" val="2084661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GB" dirty="0"/>
          </a:p>
        </p:txBody>
      </p:sp>
      <p:sp>
        <p:nvSpPr>
          <p:cNvPr id="4" name="Slide Number Placeholder 3"/>
          <p:cNvSpPr>
            <a:spLocks noGrp="1"/>
          </p:cNvSpPr>
          <p:nvPr>
            <p:ph type="sldNum" sz="quarter" idx="5"/>
          </p:nvPr>
        </p:nvSpPr>
        <p:spPr/>
        <p:txBody>
          <a:bodyPr/>
          <a:lstStyle/>
          <a:p>
            <a:fld id="{646DEC4C-E8F2-4BC8-AD38-D85277E818BD}" type="slidenum">
              <a:rPr lang="en-GB" smtClean="0"/>
              <a:t>29</a:t>
            </a:fld>
            <a:endParaRPr lang="en-GB"/>
          </a:p>
        </p:txBody>
      </p:sp>
    </p:spTree>
    <p:extLst>
      <p:ext uri="{BB962C8B-B14F-4D97-AF65-F5344CB8AC3E}">
        <p14:creationId xmlns:p14="http://schemas.microsoft.com/office/powerpoint/2010/main" val="1526728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1702622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1530798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165365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2CA0A6-AFEF-43D9-90ED-769B32BCF7E2}" type="datetimeFigureOut">
              <a:rPr lang="en-GB" smtClean="0"/>
              <a:t>09/02/2022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89423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2CA0A6-AFEF-43D9-90ED-769B32BCF7E2}" type="datetimeFigureOut">
              <a:rPr lang="en-GB" smtClean="0"/>
              <a:t>09/02/2022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2433007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2CA0A6-AFEF-43D9-90ED-769B32BCF7E2}" type="datetimeFigureOut">
              <a:rPr lang="en-GB" smtClean="0"/>
              <a:t>09/02/2022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2142024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2CA0A6-AFEF-43D9-90ED-769B32BCF7E2}" type="datetimeFigureOut">
              <a:rPr lang="en-GB" smtClean="0"/>
              <a:t>09/02/2022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2905367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2CA0A6-AFEF-43D9-90ED-769B32BCF7E2}" type="datetimeFigureOut">
              <a:rPr lang="en-GB" smtClean="0"/>
              <a:t>09/02/2022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2781838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2CA0A6-AFEF-43D9-90ED-769B32BCF7E2}" type="datetimeFigureOut">
              <a:rPr lang="en-GB" smtClean="0"/>
              <a:t>09/02/2022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3260100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1241550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7550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1611983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44249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3866147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1749447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2CA0A6-AFEF-43D9-90ED-769B32BCF7E2}" type="datetimeFigureOut">
              <a:rPr lang="en-GB" smtClean="0"/>
              <a:t>09/02/2022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453C87-4A99-4083-8DC4-2F7337B7C6B9}" type="slidenum">
              <a:rPr lang="en-GB" smtClean="0"/>
              <a:t>‹#›</a:t>
            </a:fld>
            <a:endParaRPr lang="en-GB"/>
          </a:p>
        </p:txBody>
      </p:sp>
    </p:spTree>
    <p:extLst>
      <p:ext uri="{BB962C8B-B14F-4D97-AF65-F5344CB8AC3E}">
        <p14:creationId xmlns:p14="http://schemas.microsoft.com/office/powerpoint/2010/main" val="175885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2CA0A6-AFEF-43D9-90ED-769B32BCF7E2}" type="datetimeFigureOut">
              <a:rPr lang="en-GB" smtClean="0"/>
              <a:t>09/02/2022</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1453C87-4A99-4083-8DC4-2F7337B7C6B9}" type="slidenum">
              <a:rPr lang="en-GB" smtClean="0"/>
              <a:t>‹#›</a:t>
            </a:fld>
            <a:endParaRPr lang="en-GB"/>
          </a:p>
        </p:txBody>
      </p:sp>
    </p:spTree>
    <p:extLst>
      <p:ext uri="{BB962C8B-B14F-4D97-AF65-F5344CB8AC3E}">
        <p14:creationId xmlns:p14="http://schemas.microsoft.com/office/powerpoint/2010/main" val="414373662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a:extLst>
              <a:ext uri="{FF2B5EF4-FFF2-40B4-BE49-F238E27FC236}">
                <a16:creationId xmlns:a16="http://schemas.microsoft.com/office/drawing/2014/main" id="{8B58FBD2-37E5-4597-8ACA-FAA78CDBA16D}"/>
              </a:ext>
            </a:extLst>
          </p:cNvPr>
          <p:cNvSpPr>
            <a:spLocks noGrp="1"/>
          </p:cNvSpPr>
          <p:nvPr>
            <p:ph type="subTitle" idx="1"/>
          </p:nvPr>
        </p:nvSpPr>
        <p:spPr>
          <a:xfrm>
            <a:off x="2007341" y="4404550"/>
            <a:ext cx="7766936" cy="1096899"/>
          </a:xfrm>
        </p:spPr>
        <p:txBody>
          <a:bodyPr>
            <a:normAutofit/>
          </a:bodyPr>
          <a:lstStyle/>
          <a:p>
            <a:pPr algn="l"/>
            <a:r>
              <a:rPr lang="en-GB" sz="3200" dirty="0"/>
              <a:t>‘Outstanding school, friendly, helpful, knowledgeable and caring’ (</a:t>
            </a:r>
            <a:r>
              <a:rPr lang="en-GB" sz="3200" dirty="0" err="1"/>
              <a:t>Yr</a:t>
            </a:r>
            <a:r>
              <a:rPr lang="en-GB" sz="3200" dirty="0"/>
              <a:t> 2 Parent).</a:t>
            </a:r>
          </a:p>
          <a:p>
            <a:endParaRPr lang="en-GB" dirty="0">
              <a:solidFill>
                <a:schemeClr val="tx1"/>
              </a:solidFill>
            </a:endParaRPr>
          </a:p>
        </p:txBody>
      </p:sp>
      <p:sp>
        <p:nvSpPr>
          <p:cNvPr id="2" name="Title 1">
            <a:extLst>
              <a:ext uri="{FF2B5EF4-FFF2-40B4-BE49-F238E27FC236}">
                <a16:creationId xmlns:a16="http://schemas.microsoft.com/office/drawing/2014/main" id="{8739AB78-9F05-4A45-9175-921214FAD434}"/>
              </a:ext>
            </a:extLst>
          </p:cNvPr>
          <p:cNvSpPr>
            <a:spLocks noGrp="1"/>
          </p:cNvSpPr>
          <p:nvPr>
            <p:ph type="ctrTitle"/>
          </p:nvPr>
        </p:nvSpPr>
        <p:spPr>
          <a:xfrm>
            <a:off x="1507067" y="2404534"/>
            <a:ext cx="7766936" cy="1646302"/>
          </a:xfrm>
        </p:spPr>
        <p:txBody>
          <a:bodyPr>
            <a:normAutofit fontScale="90000"/>
          </a:bodyPr>
          <a:lstStyle/>
          <a:p>
            <a:r>
              <a:rPr lang="en-GB" dirty="0"/>
              <a:t>Castle Primary School Parent/Carer Survey 2021</a:t>
            </a:r>
          </a:p>
        </p:txBody>
      </p:sp>
    </p:spTree>
    <p:extLst>
      <p:ext uri="{BB962C8B-B14F-4D97-AF65-F5344CB8AC3E}">
        <p14:creationId xmlns:p14="http://schemas.microsoft.com/office/powerpoint/2010/main" val="376650443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B727-2D6B-47C6-8DD5-ECA2B13C03BA}"/>
              </a:ext>
            </a:extLst>
          </p:cNvPr>
          <p:cNvSpPr>
            <a:spLocks noGrp="1"/>
          </p:cNvSpPr>
          <p:nvPr>
            <p:ph type="title"/>
          </p:nvPr>
        </p:nvSpPr>
        <p:spPr/>
        <p:txBody>
          <a:bodyPr/>
          <a:lstStyle/>
          <a:p>
            <a:r>
              <a:rPr lang="en-GB" dirty="0"/>
              <a:t>Thank you</a:t>
            </a:r>
          </a:p>
        </p:txBody>
      </p:sp>
      <p:sp>
        <p:nvSpPr>
          <p:cNvPr id="3" name="Content Placeholder 2">
            <a:extLst>
              <a:ext uri="{FF2B5EF4-FFF2-40B4-BE49-F238E27FC236}">
                <a16:creationId xmlns:a16="http://schemas.microsoft.com/office/drawing/2014/main" id="{32069A4D-280B-4483-9705-93E88D86A11B}"/>
              </a:ext>
            </a:extLst>
          </p:cNvPr>
          <p:cNvSpPr>
            <a:spLocks noGrp="1"/>
          </p:cNvSpPr>
          <p:nvPr>
            <p:ph idx="1"/>
          </p:nvPr>
        </p:nvSpPr>
        <p:spPr>
          <a:xfrm>
            <a:off x="677334" y="1757681"/>
            <a:ext cx="8596668" cy="4602480"/>
          </a:xfrm>
        </p:spPr>
        <p:txBody>
          <a:bodyPr>
            <a:normAutofit/>
          </a:bodyPr>
          <a:lstStyle/>
          <a:p>
            <a:pPr marL="0" indent="0">
              <a:buNone/>
            </a:pPr>
            <a:r>
              <a:rPr lang="en-GB" sz="2400" dirty="0"/>
              <a:t>Thank you all for completing this questionnaire to help us to understand the views of our parents and carers. We have found this process incredibly helpful in focussing future work. We would also like to those of you who made offers for support in various ways and who included information about the successes of your children for us to celebrate in assembly. Please do not hesitate to continue to make contact via the school office if there is anything you feel we should know about your child’s successes, struggles, or changes at home that may be impacting them. We feel communication is key to our success and thank you for continuing to support us in these difficult times.</a:t>
            </a:r>
          </a:p>
          <a:p>
            <a:endParaRPr lang="en-GB" dirty="0"/>
          </a:p>
          <a:p>
            <a:endParaRPr lang="en-GB" sz="2800" dirty="0"/>
          </a:p>
          <a:p>
            <a:endParaRPr lang="en-GB" dirty="0"/>
          </a:p>
        </p:txBody>
      </p:sp>
    </p:spTree>
    <p:extLst>
      <p:ext uri="{BB962C8B-B14F-4D97-AF65-F5344CB8AC3E}">
        <p14:creationId xmlns:p14="http://schemas.microsoft.com/office/powerpoint/2010/main" val="655134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CECE-867D-4AC5-921F-BE37A742ACFA}"/>
              </a:ext>
            </a:extLst>
          </p:cNvPr>
          <p:cNvSpPr>
            <a:spLocks noGrp="1"/>
          </p:cNvSpPr>
          <p:nvPr>
            <p:ph type="title"/>
          </p:nvPr>
        </p:nvSpPr>
        <p:spPr>
          <a:xfrm>
            <a:off x="677334" y="609599"/>
            <a:ext cx="8596668" cy="1604211"/>
          </a:xfrm>
        </p:spPr>
        <p:txBody>
          <a:bodyPr>
            <a:normAutofit fontScale="90000"/>
          </a:bodyPr>
          <a:lstStyle/>
          <a:p>
            <a:pPr lvl="0"/>
            <a:r>
              <a:rPr lang="en-GB" dirty="0"/>
              <a:t> </a:t>
            </a:r>
            <a:br>
              <a:rPr lang="en-GB" dirty="0"/>
            </a:br>
            <a:r>
              <a:rPr lang="en-GB" b="1" dirty="0"/>
              <a:t>Survey conducted in November 2021</a:t>
            </a:r>
            <a:br>
              <a:rPr lang="en-GB" dirty="0"/>
            </a:br>
            <a:r>
              <a:rPr lang="en-GB" b="1" dirty="0"/>
              <a:t>118 responses </a:t>
            </a:r>
            <a:br>
              <a:rPr lang="en-GB" dirty="0"/>
            </a:br>
            <a:endParaRPr lang="en-GB" dirty="0"/>
          </a:p>
        </p:txBody>
      </p:sp>
      <p:sp>
        <p:nvSpPr>
          <p:cNvPr id="3" name="Content Placeholder 2">
            <a:extLst>
              <a:ext uri="{FF2B5EF4-FFF2-40B4-BE49-F238E27FC236}">
                <a16:creationId xmlns:a16="http://schemas.microsoft.com/office/drawing/2014/main" id="{2F73B8CB-4A19-4CCA-87C7-D267CB4990DF}"/>
              </a:ext>
            </a:extLst>
          </p:cNvPr>
          <p:cNvSpPr>
            <a:spLocks noGrp="1"/>
          </p:cNvSpPr>
          <p:nvPr>
            <p:ph idx="1"/>
          </p:nvPr>
        </p:nvSpPr>
        <p:spPr>
          <a:xfrm>
            <a:off x="677334" y="1930401"/>
            <a:ext cx="8596668" cy="4110962"/>
          </a:xfrm>
        </p:spPr>
        <p:txBody>
          <a:bodyPr>
            <a:normAutofit/>
          </a:bodyPr>
          <a:lstStyle/>
          <a:p>
            <a:r>
              <a:rPr lang="en-GB" sz="6000" dirty="0"/>
              <a:t> </a:t>
            </a:r>
          </a:p>
          <a:p>
            <a:endParaRPr lang="en-GB" dirty="0"/>
          </a:p>
        </p:txBody>
      </p:sp>
      <p:pic>
        <p:nvPicPr>
          <p:cNvPr id="4" name="Picture 3" descr="Chart, bar chart&#10;&#10;Description automatically generated">
            <a:extLst>
              <a:ext uri="{FF2B5EF4-FFF2-40B4-BE49-F238E27FC236}">
                <a16:creationId xmlns:a16="http://schemas.microsoft.com/office/drawing/2014/main" id="{DA09AA29-DC0B-48CE-81F0-387DAB29FDE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122905"/>
            <a:ext cx="11742820" cy="4927598"/>
          </a:xfrm>
          <a:prstGeom prst="rect">
            <a:avLst/>
          </a:prstGeom>
          <a:noFill/>
          <a:ln>
            <a:noFill/>
          </a:ln>
        </p:spPr>
      </p:pic>
    </p:spTree>
    <p:extLst>
      <p:ext uri="{BB962C8B-B14F-4D97-AF65-F5344CB8AC3E}">
        <p14:creationId xmlns:p14="http://schemas.microsoft.com/office/powerpoint/2010/main" val="3035019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AE04F-C0EB-4F35-BC48-B73A65A3C09F}"/>
              </a:ext>
            </a:extLst>
          </p:cNvPr>
          <p:cNvSpPr>
            <a:spLocks noGrp="1"/>
          </p:cNvSpPr>
          <p:nvPr>
            <p:ph type="title"/>
          </p:nvPr>
        </p:nvSpPr>
        <p:spPr>
          <a:xfrm>
            <a:off x="677334" y="609600"/>
            <a:ext cx="8596668" cy="1320800"/>
          </a:xfrm>
        </p:spPr>
        <p:txBody>
          <a:bodyPr>
            <a:normAutofit/>
          </a:bodyPr>
          <a:lstStyle/>
          <a:p>
            <a:r>
              <a:rPr lang="en-GB" dirty="0"/>
              <a:t>AREAS COVERED IN THE SURVEY</a:t>
            </a:r>
            <a:br>
              <a:rPr lang="en-GB" dirty="0"/>
            </a:br>
            <a:endParaRPr lang="en-GB" dirty="0"/>
          </a:p>
        </p:txBody>
      </p:sp>
      <p:graphicFrame>
        <p:nvGraphicFramePr>
          <p:cNvPr id="4" name="Content Placeholder 3">
            <a:extLst>
              <a:ext uri="{FF2B5EF4-FFF2-40B4-BE49-F238E27FC236}">
                <a16:creationId xmlns:a16="http://schemas.microsoft.com/office/drawing/2014/main" id="{4EF3B318-59E3-43C8-80F2-22CF96FE7ED1}"/>
              </a:ext>
            </a:extLst>
          </p:cNvPr>
          <p:cNvGraphicFramePr>
            <a:graphicFrameLocks noGrp="1"/>
          </p:cNvGraphicFramePr>
          <p:nvPr>
            <p:ph idx="1"/>
            <p:extLst>
              <p:ext uri="{D42A27DB-BD31-4B8C-83A1-F6EECF244321}">
                <p14:modId xmlns:p14="http://schemas.microsoft.com/office/powerpoint/2010/main" val="420768122"/>
              </p:ext>
            </p:extLst>
          </p:nvPr>
        </p:nvGraphicFramePr>
        <p:xfrm>
          <a:off x="677863" y="2506883"/>
          <a:ext cx="8596313" cy="3188847"/>
        </p:xfrm>
        <a:graphic>
          <a:graphicData uri="http://schemas.openxmlformats.org/drawingml/2006/table">
            <a:tbl>
              <a:tblPr firstRow="1" firstCol="1" bandRow="1"/>
              <a:tblGrid>
                <a:gridCol w="4237156">
                  <a:extLst>
                    <a:ext uri="{9D8B030D-6E8A-4147-A177-3AD203B41FA5}">
                      <a16:colId xmlns:a16="http://schemas.microsoft.com/office/drawing/2014/main" val="1470471880"/>
                    </a:ext>
                  </a:extLst>
                </a:gridCol>
                <a:gridCol w="4359157">
                  <a:extLst>
                    <a:ext uri="{9D8B030D-6E8A-4147-A177-3AD203B41FA5}">
                      <a16:colId xmlns:a16="http://schemas.microsoft.com/office/drawing/2014/main" val="1912340942"/>
                    </a:ext>
                  </a:extLst>
                </a:gridCol>
              </a:tblGrid>
              <a:tr h="1062949">
                <a:tc>
                  <a:txBody>
                    <a:bodyPr/>
                    <a:lstStyle/>
                    <a:p>
                      <a:pPr marL="347472" indent="-347472" algn="l" fontAlgn="t">
                        <a:spcBef>
                          <a:spcPts val="0"/>
                        </a:spcBef>
                        <a:spcAft>
                          <a:spcPts val="0"/>
                        </a:spcAft>
                        <a:buClrTx/>
                        <a:buSzPts val="1800"/>
                        <a:buFont typeface="Wingdings" panose="05000000000000000000" pitchFamily="2" charset="2"/>
                        <a:buChar char="Ø"/>
                      </a:pPr>
                      <a:r>
                        <a:rPr lang="en-GB" sz="3200" b="0" i="0" u="none" strike="noStrike">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Teaching and Learning</a:t>
                      </a:r>
                      <a:endParaRPr lang="en-GB" sz="3200" b="0" i="0" u="none" strike="noStrike">
                        <a:effectLst/>
                        <a:latin typeface="Arial" panose="020B0604020202020204" pitchFamily="34" charset="0"/>
                      </a:endParaRPr>
                    </a:p>
                  </a:txBody>
                  <a:tcPr marL="122569" marR="122569" marT="170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472" indent="-347472" algn="l" fontAlgn="t">
                        <a:spcBef>
                          <a:spcPts val="0"/>
                        </a:spcBef>
                        <a:spcAft>
                          <a:spcPts val="0"/>
                        </a:spcAft>
                        <a:buClrTx/>
                        <a:buSzPts val="1800"/>
                        <a:buFont typeface="Wingdings" panose="05000000000000000000" pitchFamily="2" charset="2"/>
                        <a:buChar char="Ø"/>
                      </a:pPr>
                      <a:r>
                        <a:rPr lang="en-GB" sz="3200" b="0" i="0" u="none" strike="noStrike">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Communications</a:t>
                      </a:r>
                      <a:endParaRPr lang="en-GB" sz="3200" b="0" i="0" u="none" strike="noStrike">
                        <a:effectLst/>
                        <a:latin typeface="Arial" panose="020B0604020202020204" pitchFamily="34" charset="0"/>
                      </a:endParaRPr>
                    </a:p>
                  </a:txBody>
                  <a:tcPr marL="122569" marR="122569" marT="170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6341532"/>
                  </a:ext>
                </a:extLst>
              </a:tr>
              <a:tr h="1062949">
                <a:tc>
                  <a:txBody>
                    <a:bodyPr/>
                    <a:lstStyle/>
                    <a:p>
                      <a:pPr marL="347472" indent="-347472" algn="l" fontAlgn="t">
                        <a:spcBef>
                          <a:spcPts val="0"/>
                        </a:spcBef>
                        <a:spcAft>
                          <a:spcPts val="0"/>
                        </a:spcAft>
                        <a:buClrTx/>
                        <a:buSzPts val="1800"/>
                        <a:buFont typeface="Wingdings" panose="05000000000000000000" pitchFamily="2" charset="2"/>
                        <a:buChar char="Ø"/>
                      </a:pPr>
                      <a:r>
                        <a:rPr lang="en-GB" sz="3200" b="0" i="0" u="none" strike="noStrike">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Pupils and pastoral care</a:t>
                      </a:r>
                      <a:endParaRPr lang="en-GB" sz="3200" b="0" i="0" u="none" strike="noStrike">
                        <a:effectLst/>
                        <a:latin typeface="Arial" panose="020B0604020202020204" pitchFamily="34" charset="0"/>
                      </a:endParaRPr>
                    </a:p>
                  </a:txBody>
                  <a:tcPr marL="122569" marR="122569" marT="170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472" indent="-347472" algn="l" fontAlgn="t">
                        <a:spcBef>
                          <a:spcPts val="0"/>
                        </a:spcBef>
                        <a:spcAft>
                          <a:spcPts val="0"/>
                        </a:spcAft>
                        <a:buClrTx/>
                        <a:buSzPts val="1800"/>
                        <a:buFont typeface="Wingdings" panose="05000000000000000000" pitchFamily="2" charset="2"/>
                        <a:buChar char="Ø"/>
                      </a:pPr>
                      <a:r>
                        <a:rPr lang="en-GB" sz="3200" b="0" i="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Leadership and management</a:t>
                      </a:r>
                      <a:endParaRPr lang="en-GB" sz="3200" b="0" i="0" u="none" strike="noStrike" dirty="0">
                        <a:effectLst/>
                        <a:latin typeface="Arial" panose="020B0604020202020204" pitchFamily="34" charset="0"/>
                      </a:endParaRPr>
                    </a:p>
                  </a:txBody>
                  <a:tcPr marL="122569" marR="122569" marT="170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2688237"/>
                  </a:ext>
                </a:extLst>
              </a:tr>
              <a:tr h="1062949">
                <a:tc>
                  <a:txBody>
                    <a:bodyPr/>
                    <a:lstStyle/>
                    <a:p>
                      <a:pPr marL="347472" indent="-347472" algn="l" fontAlgn="t">
                        <a:spcBef>
                          <a:spcPts val="0"/>
                        </a:spcBef>
                        <a:spcAft>
                          <a:spcPts val="0"/>
                        </a:spcAft>
                        <a:buClrTx/>
                        <a:buSzPts val="1800"/>
                        <a:buFont typeface="Wingdings" panose="05000000000000000000" pitchFamily="2" charset="2"/>
                        <a:buChar char="Ø"/>
                      </a:pPr>
                      <a:r>
                        <a:rPr lang="en-GB" sz="3200" b="0" i="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Greatest Strengths</a:t>
                      </a:r>
                      <a:endParaRPr lang="en-GB" sz="3200" b="0" i="0" u="none" strike="noStrike" dirty="0">
                        <a:effectLst/>
                        <a:latin typeface="Arial" panose="020B0604020202020204" pitchFamily="34" charset="0"/>
                      </a:endParaRPr>
                    </a:p>
                  </a:txBody>
                  <a:tcPr marL="122569" marR="122569" marT="170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472" indent="-347472" algn="l" fontAlgn="t">
                        <a:spcBef>
                          <a:spcPts val="0"/>
                        </a:spcBef>
                        <a:spcAft>
                          <a:spcPts val="0"/>
                        </a:spcAft>
                        <a:buClrTx/>
                        <a:buSzPts val="1800"/>
                        <a:buFont typeface="Wingdings" panose="05000000000000000000" pitchFamily="2" charset="2"/>
                        <a:buChar char="Ø"/>
                      </a:pPr>
                      <a:r>
                        <a:rPr lang="en-GB" sz="3200" b="0" i="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Community Involvement</a:t>
                      </a:r>
                      <a:endParaRPr lang="en-GB" sz="3200" b="0" i="0" u="none" strike="noStrike" dirty="0">
                        <a:effectLst/>
                        <a:latin typeface="Arial" panose="020B0604020202020204" pitchFamily="34" charset="0"/>
                      </a:endParaRPr>
                    </a:p>
                  </a:txBody>
                  <a:tcPr marL="122569" marR="122569" marT="1702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4766468"/>
                  </a:ext>
                </a:extLst>
              </a:tr>
            </a:tbl>
          </a:graphicData>
        </a:graphic>
      </p:graphicFrame>
    </p:spTree>
    <p:extLst>
      <p:ext uri="{BB962C8B-B14F-4D97-AF65-F5344CB8AC3E}">
        <p14:creationId xmlns:p14="http://schemas.microsoft.com/office/powerpoint/2010/main" val="820691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3"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449E377-80F6-4193-832C-2FCF5DE20D19}"/>
              </a:ext>
            </a:extLst>
          </p:cNvPr>
          <p:cNvSpPr>
            <a:spLocks noGrp="1"/>
          </p:cNvSpPr>
          <p:nvPr>
            <p:ph type="title"/>
          </p:nvPr>
        </p:nvSpPr>
        <p:spPr>
          <a:xfrm>
            <a:off x="677334" y="609600"/>
            <a:ext cx="8596668" cy="1320800"/>
          </a:xfrm>
        </p:spPr>
        <p:txBody>
          <a:bodyPr>
            <a:normAutofit/>
          </a:bodyPr>
          <a:lstStyle/>
          <a:p>
            <a:r>
              <a:rPr lang="en-GB"/>
              <a:t>Summary of Responses</a:t>
            </a:r>
            <a:endParaRPr lang="en-GB" dirty="0"/>
          </a:p>
        </p:txBody>
      </p:sp>
      <p:sp>
        <p:nvSpPr>
          <p:cNvPr id="3" name="Content Placeholder 2">
            <a:extLst>
              <a:ext uri="{FF2B5EF4-FFF2-40B4-BE49-F238E27FC236}">
                <a16:creationId xmlns:a16="http://schemas.microsoft.com/office/drawing/2014/main" id="{988BA73A-E010-44E2-A588-EFA29FE3EB33}"/>
              </a:ext>
            </a:extLst>
          </p:cNvPr>
          <p:cNvSpPr>
            <a:spLocks noGrp="1"/>
          </p:cNvSpPr>
          <p:nvPr>
            <p:ph idx="1"/>
          </p:nvPr>
        </p:nvSpPr>
        <p:spPr>
          <a:xfrm>
            <a:off x="677334" y="1540043"/>
            <a:ext cx="8596668" cy="5053262"/>
          </a:xfrm>
        </p:spPr>
        <p:txBody>
          <a:bodyPr>
            <a:normAutofit/>
          </a:bodyPr>
          <a:lstStyle/>
          <a:p>
            <a:pPr marL="0" lvl="0" indent="0">
              <a:buNone/>
            </a:pPr>
            <a:r>
              <a:rPr lang="en-GB" sz="2800" dirty="0"/>
              <a:t>Positives </a:t>
            </a:r>
          </a:p>
          <a:p>
            <a:pPr lvl="0"/>
            <a:r>
              <a:rPr lang="en-GB" sz="2800" dirty="0"/>
              <a:t>97%- respondents either agreed or strongly agreed with the statement ‘my child is happy at this school’</a:t>
            </a:r>
          </a:p>
          <a:p>
            <a:pPr lvl="0"/>
            <a:r>
              <a:rPr lang="en-GB" sz="2800" dirty="0"/>
              <a:t>99% respondents either agreed or strongly agreed with the statement ‘my child feels safe at the school’</a:t>
            </a:r>
          </a:p>
          <a:p>
            <a:r>
              <a:rPr lang="en-GB" sz="2800" b="1" dirty="0"/>
              <a:t>96%</a:t>
            </a:r>
            <a:r>
              <a:rPr lang="en-GB" sz="2800" dirty="0"/>
              <a:t> of respondents felt that their child was making good progress. </a:t>
            </a:r>
            <a:r>
              <a:rPr lang="en-GB" sz="2800" b="1" dirty="0"/>
              <a:t>1%</a:t>
            </a:r>
            <a:r>
              <a:rPr lang="en-GB" sz="2800" dirty="0"/>
              <a:t> did not know. </a:t>
            </a:r>
            <a:r>
              <a:rPr lang="en-GB" sz="2800" b="1" dirty="0"/>
              <a:t>3%</a:t>
            </a:r>
            <a:r>
              <a:rPr lang="en-GB" sz="2800" dirty="0"/>
              <a:t> felt their child was not making good progress.</a:t>
            </a:r>
          </a:p>
          <a:p>
            <a:endParaRPr lang="en-GB" dirty="0"/>
          </a:p>
        </p:txBody>
      </p:sp>
    </p:spTree>
    <p:extLst>
      <p:ext uri="{BB962C8B-B14F-4D97-AF65-F5344CB8AC3E}">
        <p14:creationId xmlns:p14="http://schemas.microsoft.com/office/powerpoint/2010/main" val="137783007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3"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449E377-80F6-4193-832C-2FCF5DE20D19}"/>
              </a:ext>
            </a:extLst>
          </p:cNvPr>
          <p:cNvSpPr>
            <a:spLocks noGrp="1"/>
          </p:cNvSpPr>
          <p:nvPr>
            <p:ph type="title"/>
          </p:nvPr>
        </p:nvSpPr>
        <p:spPr>
          <a:xfrm>
            <a:off x="677334" y="609600"/>
            <a:ext cx="8596668" cy="1320800"/>
          </a:xfrm>
        </p:spPr>
        <p:txBody>
          <a:bodyPr>
            <a:normAutofit/>
          </a:bodyPr>
          <a:lstStyle/>
          <a:p>
            <a:r>
              <a:rPr lang="en-GB" dirty="0"/>
              <a:t>Some concerning areas</a:t>
            </a:r>
          </a:p>
        </p:txBody>
      </p:sp>
      <p:sp>
        <p:nvSpPr>
          <p:cNvPr id="3" name="Content Placeholder 2">
            <a:extLst>
              <a:ext uri="{FF2B5EF4-FFF2-40B4-BE49-F238E27FC236}">
                <a16:creationId xmlns:a16="http://schemas.microsoft.com/office/drawing/2014/main" id="{988BA73A-E010-44E2-A588-EFA29FE3EB33}"/>
              </a:ext>
            </a:extLst>
          </p:cNvPr>
          <p:cNvSpPr>
            <a:spLocks noGrp="1"/>
          </p:cNvSpPr>
          <p:nvPr>
            <p:ph idx="1"/>
          </p:nvPr>
        </p:nvSpPr>
        <p:spPr>
          <a:xfrm>
            <a:off x="774343" y="1486569"/>
            <a:ext cx="8596668" cy="5053262"/>
          </a:xfrm>
        </p:spPr>
        <p:txBody>
          <a:bodyPr>
            <a:normAutofit lnSpcReduction="10000"/>
          </a:bodyPr>
          <a:lstStyle/>
          <a:p>
            <a:pPr marL="0" lvl="0" indent="0">
              <a:buNone/>
            </a:pPr>
            <a:r>
              <a:rPr lang="en-GB" sz="2400" dirty="0"/>
              <a:t>Communications were identified as an issue in some responses </a:t>
            </a:r>
          </a:p>
          <a:p>
            <a:pPr marL="0" lvl="0" indent="0">
              <a:buNone/>
            </a:pPr>
            <a:endParaRPr lang="en-GB" sz="2400" dirty="0"/>
          </a:p>
          <a:p>
            <a:pPr marL="0" lvl="0" indent="0">
              <a:buNone/>
            </a:pPr>
            <a:r>
              <a:rPr lang="en-GB" sz="2400" i="1" dirty="0"/>
              <a:t>‘I don’t feel the school follow through ,they say they’re going to put things in place but they don’t actually do it, and they do not communicate back to tell you what they have changed and put in place for them if any.  It’s all talk . I love this school but this year it’s not been great for my child)</a:t>
            </a:r>
          </a:p>
          <a:p>
            <a:pPr marL="0" indent="0">
              <a:buNone/>
            </a:pPr>
            <a:endParaRPr lang="en-GB" sz="2400" i="1" dirty="0"/>
          </a:p>
          <a:p>
            <a:pPr marL="0" indent="0">
              <a:buNone/>
            </a:pPr>
            <a:r>
              <a:rPr lang="en-GB" sz="2400" i="1" dirty="0"/>
              <a:t>‘ We have really poor communication as very last minute with information’</a:t>
            </a:r>
          </a:p>
          <a:p>
            <a:r>
              <a:rPr lang="en-GB" dirty="0"/>
              <a:t> </a:t>
            </a:r>
          </a:p>
          <a:p>
            <a:endParaRPr lang="en-GB" dirty="0"/>
          </a:p>
        </p:txBody>
      </p:sp>
    </p:spTree>
    <p:extLst>
      <p:ext uri="{BB962C8B-B14F-4D97-AF65-F5344CB8AC3E}">
        <p14:creationId xmlns:p14="http://schemas.microsoft.com/office/powerpoint/2010/main" val="109338262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3"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449E377-80F6-4193-832C-2FCF5DE20D19}"/>
              </a:ext>
            </a:extLst>
          </p:cNvPr>
          <p:cNvSpPr>
            <a:spLocks noGrp="1"/>
          </p:cNvSpPr>
          <p:nvPr>
            <p:ph type="title"/>
          </p:nvPr>
        </p:nvSpPr>
        <p:spPr>
          <a:xfrm>
            <a:off x="677334" y="609600"/>
            <a:ext cx="8596668" cy="1320800"/>
          </a:xfrm>
        </p:spPr>
        <p:txBody>
          <a:bodyPr>
            <a:normAutofit/>
          </a:bodyPr>
          <a:lstStyle/>
          <a:p>
            <a:r>
              <a:rPr lang="en-GB" dirty="0"/>
              <a:t>Some concerning Areas</a:t>
            </a:r>
          </a:p>
        </p:txBody>
      </p:sp>
      <p:sp>
        <p:nvSpPr>
          <p:cNvPr id="3" name="Content Placeholder 2">
            <a:extLst>
              <a:ext uri="{FF2B5EF4-FFF2-40B4-BE49-F238E27FC236}">
                <a16:creationId xmlns:a16="http://schemas.microsoft.com/office/drawing/2014/main" id="{988BA73A-E010-44E2-A588-EFA29FE3EB33}"/>
              </a:ext>
            </a:extLst>
          </p:cNvPr>
          <p:cNvSpPr>
            <a:spLocks noGrp="1"/>
          </p:cNvSpPr>
          <p:nvPr>
            <p:ph idx="1"/>
          </p:nvPr>
        </p:nvSpPr>
        <p:spPr>
          <a:xfrm>
            <a:off x="774343" y="1486569"/>
            <a:ext cx="8596668" cy="5053262"/>
          </a:xfrm>
        </p:spPr>
        <p:txBody>
          <a:bodyPr>
            <a:normAutofit/>
          </a:bodyPr>
          <a:lstStyle/>
          <a:p>
            <a:pPr lvl="0"/>
            <a:r>
              <a:rPr lang="en-GB" sz="2800" dirty="0"/>
              <a:t>Extra curricula activities were a common theme raised as an issue;</a:t>
            </a:r>
          </a:p>
          <a:p>
            <a:pPr marL="0" lvl="0" indent="0">
              <a:buNone/>
            </a:pPr>
            <a:endParaRPr lang="en-GB" sz="2800" dirty="0"/>
          </a:p>
          <a:p>
            <a:pPr marL="0" lvl="0" indent="0">
              <a:buNone/>
            </a:pPr>
            <a:r>
              <a:rPr lang="en-GB" sz="2800" dirty="0"/>
              <a:t>‘No after school activities…’</a:t>
            </a:r>
          </a:p>
          <a:p>
            <a:pPr marL="0" lvl="0" indent="0">
              <a:buNone/>
            </a:pPr>
            <a:endParaRPr lang="en-GB" sz="2800" dirty="0"/>
          </a:p>
          <a:p>
            <a:pPr marL="0" lvl="0" indent="0">
              <a:buNone/>
            </a:pPr>
            <a:r>
              <a:rPr lang="en-GB" sz="2800" dirty="0"/>
              <a:t>‘ I would love to see opportunities for peripatetic music lessons as the children don't seem to learn an instrument together in class anymore? Also language learning from lower down in the school’  </a:t>
            </a:r>
          </a:p>
          <a:p>
            <a:pPr marL="0" indent="0">
              <a:buNone/>
            </a:pPr>
            <a:endParaRPr lang="en-GB" dirty="0"/>
          </a:p>
          <a:p>
            <a:endParaRPr lang="en-GB" dirty="0"/>
          </a:p>
        </p:txBody>
      </p:sp>
    </p:spTree>
    <p:extLst>
      <p:ext uri="{BB962C8B-B14F-4D97-AF65-F5344CB8AC3E}">
        <p14:creationId xmlns:p14="http://schemas.microsoft.com/office/powerpoint/2010/main" val="308874988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6">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1" name="Group 28">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30" name="Straight Connector 29">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42" name="Straight Connector 30">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F4C3C289-293D-41D7-B904-AB090DD08E5A}"/>
              </a:ext>
            </a:extLst>
          </p:cNvPr>
          <p:cNvSpPr>
            <a:spLocks noGrp="1"/>
          </p:cNvSpPr>
          <p:nvPr>
            <p:ph type="title"/>
          </p:nvPr>
        </p:nvSpPr>
        <p:spPr>
          <a:xfrm>
            <a:off x="677334" y="4765972"/>
            <a:ext cx="8596668" cy="1320800"/>
          </a:xfrm>
        </p:spPr>
        <p:txBody>
          <a:bodyPr anchor="ctr">
            <a:normAutofit/>
          </a:bodyPr>
          <a:lstStyle/>
          <a:p>
            <a:pPr>
              <a:lnSpc>
                <a:spcPct val="90000"/>
              </a:lnSpc>
            </a:pPr>
            <a:r>
              <a:rPr lang="en-GB" sz="4400">
                <a:solidFill>
                  <a:schemeClr val="bg1"/>
                </a:solidFill>
              </a:rPr>
              <a:t>Teaching &amp; Learning</a:t>
            </a:r>
            <a:br>
              <a:rPr lang="en-GB" sz="4400">
                <a:solidFill>
                  <a:schemeClr val="bg1"/>
                </a:solidFill>
              </a:rPr>
            </a:br>
            <a:endParaRPr lang="en-GB" sz="4400">
              <a:solidFill>
                <a:schemeClr val="bg1"/>
              </a:solidFill>
            </a:endParaRPr>
          </a:p>
        </p:txBody>
      </p:sp>
      <p:sp useBgFill="1">
        <p:nvSpPr>
          <p:cNvPr id="40" name="Rectangle 39">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680A3E49-4DB4-4169-A3C8-03AB64CFFA85}"/>
              </a:ext>
            </a:extLst>
          </p:cNvPr>
          <p:cNvGraphicFramePr>
            <a:graphicFrameLocks noGrp="1"/>
          </p:cNvGraphicFramePr>
          <p:nvPr>
            <p:ph idx="1"/>
            <p:extLst>
              <p:ext uri="{D42A27DB-BD31-4B8C-83A1-F6EECF244321}">
                <p14:modId xmlns:p14="http://schemas.microsoft.com/office/powerpoint/2010/main" val="1876463207"/>
              </p:ext>
            </p:extLst>
          </p:nvPr>
        </p:nvGraphicFramePr>
        <p:xfrm>
          <a:off x="890337" y="312822"/>
          <a:ext cx="10587790" cy="4065204"/>
        </p:xfrm>
        <a:graphic>
          <a:graphicData uri="http://schemas.openxmlformats.org/drawingml/2006/table">
            <a:tbl>
              <a:tblPr firstRow="1" firstCol="1" bandRow="1">
                <a:tableStyleId>{5C22544A-7EE6-4342-B048-85BDC9FD1C3A}</a:tableStyleId>
              </a:tblPr>
              <a:tblGrid>
                <a:gridCol w="4020291">
                  <a:extLst>
                    <a:ext uri="{9D8B030D-6E8A-4147-A177-3AD203B41FA5}">
                      <a16:colId xmlns:a16="http://schemas.microsoft.com/office/drawing/2014/main" val="4025144274"/>
                    </a:ext>
                  </a:extLst>
                </a:gridCol>
                <a:gridCol w="770017">
                  <a:extLst>
                    <a:ext uri="{9D8B030D-6E8A-4147-A177-3AD203B41FA5}">
                      <a16:colId xmlns:a16="http://schemas.microsoft.com/office/drawing/2014/main" val="179193085"/>
                    </a:ext>
                  </a:extLst>
                </a:gridCol>
                <a:gridCol w="960072">
                  <a:extLst>
                    <a:ext uri="{9D8B030D-6E8A-4147-A177-3AD203B41FA5}">
                      <a16:colId xmlns:a16="http://schemas.microsoft.com/office/drawing/2014/main" val="3101510072"/>
                    </a:ext>
                  </a:extLst>
                </a:gridCol>
                <a:gridCol w="1547957">
                  <a:extLst>
                    <a:ext uri="{9D8B030D-6E8A-4147-A177-3AD203B41FA5}">
                      <a16:colId xmlns:a16="http://schemas.microsoft.com/office/drawing/2014/main" val="366289058"/>
                    </a:ext>
                  </a:extLst>
                </a:gridCol>
                <a:gridCol w="910143">
                  <a:extLst>
                    <a:ext uri="{9D8B030D-6E8A-4147-A177-3AD203B41FA5}">
                      <a16:colId xmlns:a16="http://schemas.microsoft.com/office/drawing/2014/main" val="815307984"/>
                    </a:ext>
                  </a:extLst>
                </a:gridCol>
                <a:gridCol w="670158">
                  <a:extLst>
                    <a:ext uri="{9D8B030D-6E8A-4147-A177-3AD203B41FA5}">
                      <a16:colId xmlns:a16="http://schemas.microsoft.com/office/drawing/2014/main" val="1722238884"/>
                    </a:ext>
                  </a:extLst>
                </a:gridCol>
                <a:gridCol w="779681">
                  <a:extLst>
                    <a:ext uri="{9D8B030D-6E8A-4147-A177-3AD203B41FA5}">
                      <a16:colId xmlns:a16="http://schemas.microsoft.com/office/drawing/2014/main" val="3404839848"/>
                    </a:ext>
                  </a:extLst>
                </a:gridCol>
                <a:gridCol w="929471">
                  <a:extLst>
                    <a:ext uri="{9D8B030D-6E8A-4147-A177-3AD203B41FA5}">
                      <a16:colId xmlns:a16="http://schemas.microsoft.com/office/drawing/2014/main" val="3136140849"/>
                    </a:ext>
                  </a:extLst>
                </a:gridCol>
              </a:tblGrid>
              <a:tr h="540152">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Agree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Disagree</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Neither agree or disagree</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Strongly agree</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Don’t know</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maybe</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Strongly disagree</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extLst>
                  <a:ext uri="{0D108BD9-81ED-4DB2-BD59-A6C34878D82A}">
                    <a16:rowId xmlns:a16="http://schemas.microsoft.com/office/drawing/2014/main" val="3500911654"/>
                  </a:ext>
                </a:extLst>
              </a:tr>
              <a:tr h="284140">
                <a:tc>
                  <a:txBody>
                    <a:bodyPr/>
                    <a:lstStyle/>
                    <a:p>
                      <a:pPr>
                        <a:lnSpc>
                          <a:spcPct val="107000"/>
                        </a:lnSpc>
                        <a:spcAft>
                          <a:spcPts val="0"/>
                        </a:spcAft>
                      </a:pPr>
                      <a:r>
                        <a:rPr lang="en-GB" sz="1300">
                          <a:effectLst/>
                        </a:rPr>
                        <a:t>My child makes good progress at the school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dirty="0">
                          <a:effectLst/>
                        </a:rPr>
                        <a:t>46  </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2</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9</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58</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1</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1</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extLst>
                  <a:ext uri="{0D108BD9-81ED-4DB2-BD59-A6C34878D82A}">
                    <a16:rowId xmlns:a16="http://schemas.microsoft.com/office/drawing/2014/main" val="4175979263"/>
                  </a:ext>
                </a:extLst>
              </a:tr>
              <a:tr h="540152">
                <a:tc>
                  <a:txBody>
                    <a:bodyPr/>
                    <a:lstStyle/>
                    <a:p>
                      <a:pPr>
                        <a:lnSpc>
                          <a:spcPct val="107000"/>
                        </a:lnSpc>
                        <a:spcAft>
                          <a:spcPts val="0"/>
                        </a:spcAft>
                      </a:pPr>
                      <a:r>
                        <a:rPr lang="en-GB" sz="1300">
                          <a:effectLst/>
                        </a:rPr>
                        <a:t>The school informs me about my child’s progress</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50</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7</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21</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39</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1</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extLst>
                  <a:ext uri="{0D108BD9-81ED-4DB2-BD59-A6C34878D82A}">
                    <a16:rowId xmlns:a16="http://schemas.microsoft.com/office/drawing/2014/main" val="95956073"/>
                  </a:ext>
                </a:extLst>
              </a:tr>
              <a:tr h="540152">
                <a:tc>
                  <a:txBody>
                    <a:bodyPr/>
                    <a:lstStyle/>
                    <a:p>
                      <a:pPr>
                        <a:lnSpc>
                          <a:spcPct val="107000"/>
                        </a:lnSpc>
                        <a:spcAft>
                          <a:spcPts val="0"/>
                        </a:spcAft>
                      </a:pPr>
                      <a:r>
                        <a:rPr lang="en-GB" sz="1300">
                          <a:effectLst/>
                        </a:rPr>
                        <a:t>The school has high expectations for pupil achievement, progress and behaviour</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50</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2</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18</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42</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3</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2</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extLst>
                  <a:ext uri="{0D108BD9-81ED-4DB2-BD59-A6C34878D82A}">
                    <a16:rowId xmlns:a16="http://schemas.microsoft.com/office/drawing/2014/main" val="3380134893"/>
                  </a:ext>
                </a:extLst>
              </a:tr>
              <a:tr h="540152">
                <a:tc>
                  <a:txBody>
                    <a:bodyPr/>
                    <a:lstStyle/>
                    <a:p>
                      <a:pPr>
                        <a:lnSpc>
                          <a:spcPct val="107000"/>
                        </a:lnSpc>
                        <a:spcAft>
                          <a:spcPts val="0"/>
                        </a:spcAft>
                      </a:pPr>
                      <a:r>
                        <a:rPr lang="en-GB" sz="1300">
                          <a:effectLst/>
                        </a:rPr>
                        <a:t>The school helps me to support my child’s learning</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48</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5</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16</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49</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extLst>
                  <a:ext uri="{0D108BD9-81ED-4DB2-BD59-A6C34878D82A}">
                    <a16:rowId xmlns:a16="http://schemas.microsoft.com/office/drawing/2014/main" val="1138511925"/>
                  </a:ext>
                </a:extLst>
              </a:tr>
              <a:tr h="540152">
                <a:tc>
                  <a:txBody>
                    <a:bodyPr/>
                    <a:lstStyle/>
                    <a:p>
                      <a:pPr>
                        <a:lnSpc>
                          <a:spcPct val="107000"/>
                        </a:lnSpc>
                        <a:spcAft>
                          <a:spcPts val="0"/>
                        </a:spcAft>
                      </a:pPr>
                      <a:r>
                        <a:rPr lang="en-GB" sz="1300">
                          <a:effectLst/>
                        </a:rPr>
                        <a:t>There is a good range of subjects available to my child at this school</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52</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4</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12</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43</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3</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2</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extLst>
                  <a:ext uri="{0D108BD9-81ED-4DB2-BD59-A6C34878D82A}">
                    <a16:rowId xmlns:a16="http://schemas.microsoft.com/office/drawing/2014/main" val="3845787573"/>
                  </a:ext>
                </a:extLst>
              </a:tr>
              <a:tr h="540152">
                <a:tc>
                  <a:txBody>
                    <a:bodyPr/>
                    <a:lstStyle/>
                    <a:p>
                      <a:pPr>
                        <a:lnSpc>
                          <a:spcPct val="107000"/>
                        </a:lnSpc>
                        <a:spcAft>
                          <a:spcPts val="0"/>
                        </a:spcAft>
                      </a:pPr>
                      <a:r>
                        <a:rPr lang="en-GB" sz="1300">
                          <a:effectLst/>
                        </a:rPr>
                        <a:t>This school makes me aware what my child will learn during the year</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55</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6</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10</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46</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extLst>
                  <a:ext uri="{0D108BD9-81ED-4DB2-BD59-A6C34878D82A}">
                    <a16:rowId xmlns:a16="http://schemas.microsoft.com/office/drawing/2014/main" val="4070911777"/>
                  </a:ext>
                </a:extLst>
              </a:tr>
              <a:tr h="540152">
                <a:tc>
                  <a:txBody>
                    <a:bodyPr/>
                    <a:lstStyle/>
                    <a:p>
                      <a:pPr>
                        <a:lnSpc>
                          <a:spcPct val="107000"/>
                        </a:lnSpc>
                        <a:spcAft>
                          <a:spcPts val="0"/>
                        </a:spcAft>
                      </a:pPr>
                      <a:r>
                        <a:rPr lang="en-GB" sz="1300">
                          <a:effectLst/>
                        </a:rPr>
                        <a:t>The school is helping my child to have a love of learning</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49</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2</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13</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53</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a:effectLst/>
                        </a:rPr>
                        <a:t> </a:t>
                      </a:r>
                      <a:endParaRPr lang="en-GB" sz="130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tc>
                  <a:txBody>
                    <a:bodyPr/>
                    <a:lstStyle/>
                    <a:p>
                      <a:pPr>
                        <a:lnSpc>
                          <a:spcPct val="107000"/>
                        </a:lnSpc>
                        <a:spcAft>
                          <a:spcPts val="0"/>
                        </a:spcAft>
                      </a:pPr>
                      <a:r>
                        <a:rPr lang="en-GB" sz="1300" dirty="0">
                          <a:effectLst/>
                        </a:rPr>
                        <a:t>1</a:t>
                      </a:r>
                      <a:endParaRPr lang="en-GB"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58199" marR="58199" marT="0" marB="0"/>
                </a:tc>
                <a:extLst>
                  <a:ext uri="{0D108BD9-81ED-4DB2-BD59-A6C34878D82A}">
                    <a16:rowId xmlns:a16="http://schemas.microsoft.com/office/drawing/2014/main" val="4064895272"/>
                  </a:ext>
                </a:extLst>
              </a:tr>
            </a:tbl>
          </a:graphicData>
        </a:graphic>
      </p:graphicFrame>
    </p:spTree>
    <p:extLst>
      <p:ext uri="{BB962C8B-B14F-4D97-AF65-F5344CB8AC3E}">
        <p14:creationId xmlns:p14="http://schemas.microsoft.com/office/powerpoint/2010/main" val="2257109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6">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1" name="Group 28">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30" name="Straight Connector 29">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42" name="Straight Connector 30">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F4C3C289-293D-41D7-B904-AB090DD08E5A}"/>
              </a:ext>
            </a:extLst>
          </p:cNvPr>
          <p:cNvSpPr>
            <a:spLocks noGrp="1"/>
          </p:cNvSpPr>
          <p:nvPr>
            <p:ph type="title"/>
          </p:nvPr>
        </p:nvSpPr>
        <p:spPr>
          <a:xfrm>
            <a:off x="677334" y="4765972"/>
            <a:ext cx="8596668" cy="1320800"/>
          </a:xfrm>
        </p:spPr>
        <p:txBody>
          <a:bodyPr anchor="ctr">
            <a:normAutofit/>
          </a:bodyPr>
          <a:lstStyle/>
          <a:p>
            <a:pPr>
              <a:lnSpc>
                <a:spcPct val="90000"/>
              </a:lnSpc>
            </a:pPr>
            <a:r>
              <a:rPr lang="en-GB" sz="4400" dirty="0">
                <a:solidFill>
                  <a:schemeClr val="bg1"/>
                </a:solidFill>
              </a:rPr>
              <a:t>Teaching &amp; Learning</a:t>
            </a:r>
            <a:br>
              <a:rPr lang="en-GB" sz="4400" dirty="0">
                <a:solidFill>
                  <a:schemeClr val="bg1"/>
                </a:solidFill>
              </a:rPr>
            </a:br>
            <a:endParaRPr lang="en-GB" sz="4400" dirty="0">
              <a:solidFill>
                <a:schemeClr val="bg1"/>
              </a:solidFill>
            </a:endParaRPr>
          </a:p>
        </p:txBody>
      </p:sp>
      <p:sp useBgFill="1">
        <p:nvSpPr>
          <p:cNvPr id="40" name="Rectangle 39">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64A3AE8-E43E-46AC-8E42-0D6DB344305E}"/>
              </a:ext>
            </a:extLst>
          </p:cNvPr>
          <p:cNvSpPr>
            <a:spLocks noGrp="1"/>
          </p:cNvSpPr>
          <p:nvPr>
            <p:ph idx="1"/>
          </p:nvPr>
        </p:nvSpPr>
        <p:spPr>
          <a:xfrm>
            <a:off x="677334" y="577517"/>
            <a:ext cx="8596668" cy="3994484"/>
          </a:xfrm>
        </p:spPr>
        <p:txBody>
          <a:bodyPr>
            <a:normAutofit fontScale="92500" lnSpcReduction="20000"/>
          </a:bodyPr>
          <a:lstStyle/>
          <a:p>
            <a:r>
              <a:rPr lang="en-GB" dirty="0"/>
              <a:t>I would like my child to be given wider opportunities such as instrument lessons, music clubs, choir, forest schools. I feel this is really lacking at this school and it is a shame’.</a:t>
            </a:r>
          </a:p>
          <a:p>
            <a:r>
              <a:rPr lang="en-GB" dirty="0"/>
              <a:t> ‘I would love to see opportunities for peripatetic music lessons as the children don't seem to learn an instrument together in class anymore? Also language learning from lower down in the school’</a:t>
            </a:r>
          </a:p>
          <a:p>
            <a:r>
              <a:rPr lang="en-GB" dirty="0"/>
              <a:t>‘Learning to play a musical instrument even if we need to pay would be good’</a:t>
            </a:r>
          </a:p>
          <a:p>
            <a:r>
              <a:rPr lang="en-GB" dirty="0"/>
              <a:t>‘No after school activities. Need to be kept up to date with the learning from the National Curriculum through the teacher. Learning seems to be limited as some of the learning is pre school learning’.  </a:t>
            </a:r>
          </a:p>
          <a:p>
            <a:r>
              <a:rPr lang="en-GB" dirty="0"/>
              <a:t>‘No outside clubs available drama arts sports music’</a:t>
            </a:r>
          </a:p>
          <a:p>
            <a:r>
              <a:rPr lang="en-GB" dirty="0"/>
              <a:t>‘There is a lack of after school activities such as a choir, music, drama etc’</a:t>
            </a:r>
          </a:p>
          <a:p>
            <a:r>
              <a:rPr lang="en-GB" dirty="0"/>
              <a:t>‘I have answered this with this academic year in mind. However, I have not always felt this positive. There have been years where the quality of teaching has varied. The past two years have been much improved.</a:t>
            </a:r>
          </a:p>
          <a:p>
            <a:endParaRPr lang="en-GB" dirty="0"/>
          </a:p>
        </p:txBody>
      </p:sp>
    </p:spTree>
    <p:extLst>
      <p:ext uri="{BB962C8B-B14F-4D97-AF65-F5344CB8AC3E}">
        <p14:creationId xmlns:p14="http://schemas.microsoft.com/office/powerpoint/2010/main" val="71992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6">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1" name="Group 28">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30" name="Straight Connector 29">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42" name="Straight Connector 30">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F4C3C289-293D-41D7-B904-AB090DD08E5A}"/>
              </a:ext>
            </a:extLst>
          </p:cNvPr>
          <p:cNvSpPr>
            <a:spLocks noGrp="1"/>
          </p:cNvSpPr>
          <p:nvPr>
            <p:ph type="title"/>
          </p:nvPr>
        </p:nvSpPr>
        <p:spPr>
          <a:xfrm>
            <a:off x="677334" y="4765972"/>
            <a:ext cx="8596668" cy="1320800"/>
          </a:xfrm>
        </p:spPr>
        <p:txBody>
          <a:bodyPr anchor="ctr">
            <a:normAutofit/>
          </a:bodyPr>
          <a:lstStyle/>
          <a:p>
            <a:pPr>
              <a:lnSpc>
                <a:spcPct val="90000"/>
              </a:lnSpc>
            </a:pPr>
            <a:r>
              <a:rPr lang="en-GB" sz="4400" dirty="0">
                <a:solidFill>
                  <a:schemeClr val="bg1"/>
                </a:solidFill>
              </a:rPr>
              <a:t>Teaching &amp; Learning</a:t>
            </a:r>
            <a:br>
              <a:rPr lang="en-GB" sz="4400" dirty="0">
                <a:solidFill>
                  <a:schemeClr val="bg1"/>
                </a:solidFill>
              </a:rPr>
            </a:br>
            <a:endParaRPr lang="en-GB" sz="4400" dirty="0">
              <a:solidFill>
                <a:schemeClr val="bg1"/>
              </a:solidFill>
            </a:endParaRPr>
          </a:p>
        </p:txBody>
      </p:sp>
      <p:sp useBgFill="1">
        <p:nvSpPr>
          <p:cNvPr id="40" name="Rectangle 39">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64A3AE8-E43E-46AC-8E42-0D6DB344305E}"/>
              </a:ext>
            </a:extLst>
          </p:cNvPr>
          <p:cNvSpPr>
            <a:spLocks noGrp="1"/>
          </p:cNvSpPr>
          <p:nvPr>
            <p:ph idx="1"/>
          </p:nvPr>
        </p:nvSpPr>
        <p:spPr>
          <a:xfrm>
            <a:off x="677334" y="577517"/>
            <a:ext cx="8596668" cy="3994484"/>
          </a:xfrm>
        </p:spPr>
        <p:txBody>
          <a:bodyPr>
            <a:normAutofit/>
          </a:bodyPr>
          <a:lstStyle/>
          <a:p>
            <a:r>
              <a:rPr lang="en-GB" dirty="0"/>
              <a:t>‘I really look forward to being invited back in to see my child's work when possible! The children's work on the Remembrance video was lovely. More of this would be good!’</a:t>
            </a:r>
          </a:p>
          <a:p>
            <a:r>
              <a:rPr lang="en-GB" dirty="0"/>
              <a:t> ‘I'd like to say that overall we are very happy with the school.  Our children are happy here and we have regular contact with our children's teachers about their progress &amp; learning.</a:t>
            </a:r>
          </a:p>
          <a:p>
            <a:r>
              <a:rPr lang="en-GB" dirty="0"/>
              <a:t>‘I do think if a parent has expressed a particular area of interest for developing their child's learning, it would be more progressive if that learning could be more tailored passed the learning requirements, especially if the child is advanced in that area, as often I have asked and just been told they need to focus on such and such, but they can already do this well and thus get bored with the task as they find little interest in doing it again and then start to lose passion for it’</a:t>
            </a:r>
          </a:p>
          <a:p>
            <a:endParaRPr lang="en-GB" dirty="0"/>
          </a:p>
        </p:txBody>
      </p:sp>
    </p:spTree>
    <p:extLst>
      <p:ext uri="{BB962C8B-B14F-4D97-AF65-F5344CB8AC3E}">
        <p14:creationId xmlns:p14="http://schemas.microsoft.com/office/powerpoint/2010/main" val="525525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6">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1" name="Group 28">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30" name="Straight Connector 29">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42" name="Straight Connector 30">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F4C3C289-293D-41D7-B904-AB090DD08E5A}"/>
              </a:ext>
            </a:extLst>
          </p:cNvPr>
          <p:cNvSpPr>
            <a:spLocks noGrp="1"/>
          </p:cNvSpPr>
          <p:nvPr>
            <p:ph type="title"/>
          </p:nvPr>
        </p:nvSpPr>
        <p:spPr>
          <a:xfrm>
            <a:off x="677334" y="4765972"/>
            <a:ext cx="8596668" cy="1320800"/>
          </a:xfrm>
        </p:spPr>
        <p:txBody>
          <a:bodyPr anchor="ctr">
            <a:normAutofit/>
          </a:bodyPr>
          <a:lstStyle/>
          <a:p>
            <a:pPr>
              <a:lnSpc>
                <a:spcPct val="90000"/>
              </a:lnSpc>
            </a:pPr>
            <a:r>
              <a:rPr lang="en-GB" sz="4400" dirty="0">
                <a:solidFill>
                  <a:schemeClr val="bg1"/>
                </a:solidFill>
              </a:rPr>
              <a:t>Teaching &amp; Learning</a:t>
            </a:r>
            <a:br>
              <a:rPr lang="en-GB" sz="4400" dirty="0">
                <a:solidFill>
                  <a:schemeClr val="bg1"/>
                </a:solidFill>
              </a:rPr>
            </a:br>
            <a:endParaRPr lang="en-GB" sz="4400" dirty="0">
              <a:solidFill>
                <a:schemeClr val="bg1"/>
              </a:solidFill>
            </a:endParaRPr>
          </a:p>
        </p:txBody>
      </p:sp>
      <p:sp useBgFill="1">
        <p:nvSpPr>
          <p:cNvPr id="40" name="Rectangle 39">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64A3AE8-E43E-46AC-8E42-0D6DB344305E}"/>
              </a:ext>
            </a:extLst>
          </p:cNvPr>
          <p:cNvSpPr>
            <a:spLocks noGrp="1"/>
          </p:cNvSpPr>
          <p:nvPr>
            <p:ph idx="1"/>
          </p:nvPr>
        </p:nvSpPr>
        <p:spPr>
          <a:xfrm>
            <a:off x="677334" y="577517"/>
            <a:ext cx="8596668" cy="3994484"/>
          </a:xfrm>
        </p:spPr>
        <p:txBody>
          <a:bodyPr>
            <a:normAutofit/>
          </a:bodyPr>
          <a:lstStyle/>
          <a:p>
            <a:r>
              <a:rPr lang="en-GB" dirty="0"/>
              <a:t>‘I understand that it has been challenging to include parents in school life since </a:t>
            </a:r>
            <a:r>
              <a:rPr lang="en-GB" dirty="0" err="1"/>
              <a:t>covid</a:t>
            </a:r>
            <a:r>
              <a:rPr lang="en-GB" dirty="0"/>
              <a:t>. I really miss the children getting into their lines in the mornings and face to face contact with staff. Parents evenings are great but I would like more contact in between.  Both my children read each night but I would love to know how to support them in other areas such as maths. I really hope school life can return to a more normal next year’</a:t>
            </a:r>
          </a:p>
          <a:p>
            <a:r>
              <a:rPr lang="en-GB" dirty="0"/>
              <a:t>‘I would like to know more about what my child learning at school’  </a:t>
            </a:r>
          </a:p>
          <a:p>
            <a:r>
              <a:rPr lang="en-GB" dirty="0"/>
              <a:t>‘It's a shame parents evening was done on the phone again this year when other school have done face to face, drop off still being at the gate, rather then dropping to class etc, understand during </a:t>
            </a:r>
            <a:r>
              <a:rPr lang="en-GB" dirty="0" err="1"/>
              <a:t>covid</a:t>
            </a:r>
            <a:r>
              <a:rPr lang="en-GB" dirty="0"/>
              <a:t> but feels like these rules with remain as the school prefers it’</a:t>
            </a:r>
          </a:p>
        </p:txBody>
      </p:sp>
    </p:spTree>
    <p:extLst>
      <p:ext uri="{BB962C8B-B14F-4D97-AF65-F5344CB8AC3E}">
        <p14:creationId xmlns:p14="http://schemas.microsoft.com/office/powerpoint/2010/main" val="2330787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6">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1" name="Group 28">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30" name="Straight Connector 29">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42" name="Straight Connector 30">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F4C3C289-293D-41D7-B904-AB090DD08E5A}"/>
              </a:ext>
            </a:extLst>
          </p:cNvPr>
          <p:cNvSpPr>
            <a:spLocks noGrp="1"/>
          </p:cNvSpPr>
          <p:nvPr>
            <p:ph type="title"/>
          </p:nvPr>
        </p:nvSpPr>
        <p:spPr>
          <a:xfrm>
            <a:off x="677334" y="4765972"/>
            <a:ext cx="8596668" cy="1320800"/>
          </a:xfrm>
        </p:spPr>
        <p:txBody>
          <a:bodyPr anchor="ctr">
            <a:normAutofit/>
          </a:bodyPr>
          <a:lstStyle/>
          <a:p>
            <a:pPr>
              <a:lnSpc>
                <a:spcPct val="90000"/>
              </a:lnSpc>
            </a:pPr>
            <a:r>
              <a:rPr lang="en-GB" sz="4400" dirty="0">
                <a:solidFill>
                  <a:schemeClr val="bg1"/>
                </a:solidFill>
              </a:rPr>
              <a:t>Teaching &amp; Learning</a:t>
            </a:r>
            <a:br>
              <a:rPr lang="en-GB" sz="4400" dirty="0">
                <a:solidFill>
                  <a:schemeClr val="bg1"/>
                </a:solidFill>
              </a:rPr>
            </a:br>
            <a:endParaRPr lang="en-GB" sz="4400" dirty="0">
              <a:solidFill>
                <a:schemeClr val="bg1"/>
              </a:solidFill>
            </a:endParaRPr>
          </a:p>
        </p:txBody>
      </p:sp>
      <p:sp useBgFill="1">
        <p:nvSpPr>
          <p:cNvPr id="40" name="Rectangle 39">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64A3AE8-E43E-46AC-8E42-0D6DB344305E}"/>
              </a:ext>
            </a:extLst>
          </p:cNvPr>
          <p:cNvSpPr>
            <a:spLocks noGrp="1"/>
          </p:cNvSpPr>
          <p:nvPr>
            <p:ph idx="1"/>
          </p:nvPr>
        </p:nvSpPr>
        <p:spPr>
          <a:xfrm>
            <a:off x="677334" y="577517"/>
            <a:ext cx="8596668" cy="3994484"/>
          </a:xfrm>
        </p:spPr>
        <p:txBody>
          <a:bodyPr>
            <a:normAutofit lnSpcReduction="10000"/>
          </a:bodyPr>
          <a:lstStyle/>
          <a:p>
            <a:r>
              <a:rPr lang="en-GB" dirty="0"/>
              <a:t>‘Overall structure for this year group seems distant from other year groups. Learning doesn’t flow or follow a logical approach. Making a potato super hero is not what I would call adequate, this is stuff which was done at nursery, my daughter is now in a school environment and should be learning more in this way.  Why can my child not choose what she wishes to read with guidance?’</a:t>
            </a:r>
          </a:p>
          <a:p>
            <a:r>
              <a:rPr lang="en-GB" dirty="0"/>
              <a:t>‘Overall I am happy but I did not get to talk to my child’s teacher on parents evening as he could not get through to me. I have also a home number but this wasn’t tried and also a work mobile. </a:t>
            </a:r>
          </a:p>
          <a:p>
            <a:r>
              <a:rPr lang="en-GB" dirty="0"/>
              <a:t>‘I would like to have been approached by him after school maybe to say he would talk to me another time or give me some kind of information instead just messages were left that he couldn’t get through because of his reception. Each time my phone did not even ring it wouldn’t connect at all so as I say maybe try the other numbers??’</a:t>
            </a:r>
          </a:p>
          <a:p>
            <a:endParaRPr lang="en-GB" dirty="0"/>
          </a:p>
        </p:txBody>
      </p:sp>
    </p:spTree>
    <p:extLst>
      <p:ext uri="{BB962C8B-B14F-4D97-AF65-F5344CB8AC3E}">
        <p14:creationId xmlns:p14="http://schemas.microsoft.com/office/powerpoint/2010/main" val="2412023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64A3AE8-E43E-46AC-8E42-0D6DB344305E}"/>
              </a:ext>
            </a:extLst>
          </p:cNvPr>
          <p:cNvSpPr>
            <a:spLocks noGrp="1"/>
          </p:cNvSpPr>
          <p:nvPr>
            <p:ph idx="1"/>
          </p:nvPr>
        </p:nvSpPr>
        <p:spPr>
          <a:xfrm>
            <a:off x="677334" y="1253067"/>
            <a:ext cx="6155266" cy="4351866"/>
          </a:xfrm>
        </p:spPr>
        <p:txBody>
          <a:bodyPr anchor="ctr">
            <a:normAutofit/>
          </a:bodyPr>
          <a:lstStyle/>
          <a:p>
            <a:pPr marL="0" indent="0">
              <a:buNone/>
            </a:pPr>
            <a:endParaRPr lang="en-GB" sz="3200" dirty="0"/>
          </a:p>
        </p:txBody>
      </p:sp>
      <p:sp>
        <p:nvSpPr>
          <p:cNvPr id="49" name="Rectangle 48">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51" name="Straight Connector 50">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55"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Isosceles Triangle 58">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3"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Isosceles Triangle 66">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4C3C289-293D-41D7-B904-AB090DD08E5A}"/>
              </a:ext>
            </a:extLst>
          </p:cNvPr>
          <p:cNvSpPr>
            <a:spLocks noGrp="1"/>
          </p:cNvSpPr>
          <p:nvPr>
            <p:ph type="title"/>
          </p:nvPr>
        </p:nvSpPr>
        <p:spPr>
          <a:xfrm>
            <a:off x="7829658" y="1253067"/>
            <a:ext cx="3371742" cy="4351866"/>
          </a:xfrm>
        </p:spPr>
        <p:txBody>
          <a:bodyPr anchor="ctr">
            <a:normAutofit/>
          </a:bodyPr>
          <a:lstStyle/>
          <a:p>
            <a:r>
              <a:rPr lang="en-GB">
                <a:solidFill>
                  <a:schemeClr val="bg1"/>
                </a:solidFill>
              </a:rPr>
              <a:t>Teaching &amp; Learning </a:t>
            </a:r>
            <a:br>
              <a:rPr lang="en-GB">
                <a:solidFill>
                  <a:schemeClr val="bg1"/>
                </a:solidFill>
              </a:rPr>
            </a:br>
            <a:r>
              <a:rPr lang="en-GB">
                <a:solidFill>
                  <a:schemeClr val="bg1"/>
                </a:solidFill>
              </a:rPr>
              <a:t>Suggestions for responding to comments</a:t>
            </a:r>
            <a:br>
              <a:rPr lang="en-GB">
                <a:solidFill>
                  <a:schemeClr val="bg1"/>
                </a:solidFill>
              </a:rPr>
            </a:br>
            <a:endParaRPr lang="en-GB">
              <a:solidFill>
                <a:schemeClr val="bg1"/>
              </a:solidFill>
            </a:endParaRPr>
          </a:p>
        </p:txBody>
      </p:sp>
    </p:spTree>
    <p:extLst>
      <p:ext uri="{BB962C8B-B14F-4D97-AF65-F5344CB8AC3E}">
        <p14:creationId xmlns:p14="http://schemas.microsoft.com/office/powerpoint/2010/main" val="3149571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57917-C8B6-4533-BCBA-B25B67568106}"/>
              </a:ext>
            </a:extLst>
          </p:cNvPr>
          <p:cNvSpPr>
            <a:spLocks noGrp="1"/>
          </p:cNvSpPr>
          <p:nvPr>
            <p:ph type="title"/>
          </p:nvPr>
        </p:nvSpPr>
        <p:spPr>
          <a:xfrm>
            <a:off x="6096000" y="296778"/>
            <a:ext cx="3183556" cy="1320800"/>
          </a:xfrm>
        </p:spPr>
        <p:txBody>
          <a:bodyPr vert="horz" lIns="91440" tIns="45720" rIns="91440" bIns="45720" rtlCol="0" anchor="ctr">
            <a:normAutofit fontScale="90000"/>
          </a:bodyPr>
          <a:lstStyle/>
          <a:p>
            <a:r>
              <a:rPr lang="en-US" sz="3100" kern="1200" dirty="0">
                <a:latin typeface="+mj-lt"/>
                <a:ea typeface="+mj-ea"/>
                <a:cs typeface="+mj-cs"/>
              </a:rPr>
              <a:t>Supporting Parents and Children </a:t>
            </a:r>
          </a:p>
        </p:txBody>
      </p:sp>
      <p:sp>
        <p:nvSpPr>
          <p:cNvPr id="118" name="Content Placeholder 94">
            <a:extLst>
              <a:ext uri="{FF2B5EF4-FFF2-40B4-BE49-F238E27FC236}">
                <a16:creationId xmlns:a16="http://schemas.microsoft.com/office/drawing/2014/main" id="{92DF1E7A-DC82-4F72-AB7F-ACE8A6035BD3}"/>
              </a:ext>
            </a:extLst>
          </p:cNvPr>
          <p:cNvSpPr>
            <a:spLocks noGrp="1"/>
          </p:cNvSpPr>
          <p:nvPr>
            <p:ph idx="1"/>
          </p:nvPr>
        </p:nvSpPr>
        <p:spPr>
          <a:xfrm>
            <a:off x="328869" y="234072"/>
            <a:ext cx="5167149" cy="2767011"/>
          </a:xfrm>
        </p:spPr>
        <p:txBody>
          <a:bodyPr>
            <a:normAutofit/>
          </a:bodyPr>
          <a:lstStyle/>
          <a:p>
            <a:pPr marL="0" indent="0">
              <a:buNone/>
            </a:pPr>
            <a:r>
              <a:rPr lang="en-GB" sz="2400" dirty="0">
                <a:solidFill>
                  <a:schemeClr val="tx1"/>
                </a:solidFill>
              </a:rPr>
              <a:t>Would you be interested in attending a class or session on how parents or family members can help their children learn at home?</a:t>
            </a:r>
          </a:p>
          <a:p>
            <a:endParaRPr lang="en-US" dirty="0"/>
          </a:p>
        </p:txBody>
      </p:sp>
      <p:pic>
        <p:nvPicPr>
          <p:cNvPr id="3" name="Picture 2">
            <a:extLst>
              <a:ext uri="{FF2B5EF4-FFF2-40B4-BE49-F238E27FC236}">
                <a16:creationId xmlns:a16="http://schemas.microsoft.com/office/drawing/2014/main" id="{D6B5ACE3-885D-42A1-B58C-26EC12FE364C}"/>
              </a:ext>
            </a:extLst>
          </p:cNvPr>
          <p:cNvPicPr>
            <a:picLocks noChangeAspect="1"/>
          </p:cNvPicPr>
          <p:nvPr/>
        </p:nvPicPr>
        <p:blipFill>
          <a:blip r:embed="rId3"/>
          <a:stretch>
            <a:fillRect/>
          </a:stretch>
        </p:blipFill>
        <p:spPr>
          <a:xfrm>
            <a:off x="1246393" y="1949116"/>
            <a:ext cx="8836070" cy="4908884"/>
          </a:xfrm>
          <a:prstGeom prst="rect">
            <a:avLst/>
          </a:prstGeom>
        </p:spPr>
      </p:pic>
    </p:spTree>
    <p:extLst>
      <p:ext uri="{BB962C8B-B14F-4D97-AF65-F5344CB8AC3E}">
        <p14:creationId xmlns:p14="http://schemas.microsoft.com/office/powerpoint/2010/main" val="1274101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57917-C8B6-4533-BCBA-B25B67568106}"/>
              </a:ext>
            </a:extLst>
          </p:cNvPr>
          <p:cNvSpPr>
            <a:spLocks noGrp="1"/>
          </p:cNvSpPr>
          <p:nvPr>
            <p:ph type="title"/>
          </p:nvPr>
        </p:nvSpPr>
        <p:spPr>
          <a:xfrm>
            <a:off x="6096000" y="296778"/>
            <a:ext cx="3183556" cy="1320800"/>
          </a:xfrm>
        </p:spPr>
        <p:txBody>
          <a:bodyPr vert="horz" lIns="91440" tIns="45720" rIns="91440" bIns="45720" rtlCol="0" anchor="ctr">
            <a:normAutofit fontScale="90000"/>
          </a:bodyPr>
          <a:lstStyle/>
          <a:p>
            <a:r>
              <a:rPr lang="en-US" sz="3100" kern="1200" dirty="0">
                <a:latin typeface="+mj-lt"/>
                <a:ea typeface="+mj-ea"/>
                <a:cs typeface="+mj-cs"/>
              </a:rPr>
              <a:t>Supporting Parents and Children </a:t>
            </a:r>
          </a:p>
        </p:txBody>
      </p:sp>
      <p:sp>
        <p:nvSpPr>
          <p:cNvPr id="118" name="Content Placeholder 94">
            <a:extLst>
              <a:ext uri="{FF2B5EF4-FFF2-40B4-BE49-F238E27FC236}">
                <a16:creationId xmlns:a16="http://schemas.microsoft.com/office/drawing/2014/main" id="{92DF1E7A-DC82-4F72-AB7F-ACE8A6035BD3}"/>
              </a:ext>
            </a:extLst>
          </p:cNvPr>
          <p:cNvSpPr>
            <a:spLocks noGrp="1"/>
          </p:cNvSpPr>
          <p:nvPr>
            <p:ph idx="1"/>
          </p:nvPr>
        </p:nvSpPr>
        <p:spPr>
          <a:xfrm>
            <a:off x="328869" y="234072"/>
            <a:ext cx="5167149" cy="3194928"/>
          </a:xfrm>
        </p:spPr>
        <p:txBody>
          <a:bodyPr>
            <a:normAutofit/>
          </a:bodyPr>
          <a:lstStyle/>
          <a:p>
            <a:pPr marL="0" indent="0">
              <a:buNone/>
            </a:pPr>
            <a:r>
              <a:rPr lang="en-GB" sz="2400" dirty="0">
                <a:solidFill>
                  <a:schemeClr val="tx1"/>
                </a:solidFill>
              </a:rPr>
              <a:t>If you would be interested in attending a class or session on how parents or family members can help their children at home – which of these would you be interested in?</a:t>
            </a:r>
          </a:p>
          <a:p>
            <a:endParaRPr lang="en-US" dirty="0"/>
          </a:p>
        </p:txBody>
      </p:sp>
      <p:pic>
        <p:nvPicPr>
          <p:cNvPr id="4" name="Picture 3">
            <a:extLst>
              <a:ext uri="{FF2B5EF4-FFF2-40B4-BE49-F238E27FC236}">
                <a16:creationId xmlns:a16="http://schemas.microsoft.com/office/drawing/2014/main" id="{9FC7FF1B-7E8E-4129-B1E3-411DAB487445}"/>
              </a:ext>
            </a:extLst>
          </p:cNvPr>
          <p:cNvPicPr>
            <a:picLocks noChangeAspect="1"/>
          </p:cNvPicPr>
          <p:nvPr/>
        </p:nvPicPr>
        <p:blipFill>
          <a:blip r:embed="rId3"/>
          <a:stretch>
            <a:fillRect/>
          </a:stretch>
        </p:blipFill>
        <p:spPr>
          <a:xfrm>
            <a:off x="1203159" y="2165684"/>
            <a:ext cx="8076398" cy="4395538"/>
          </a:xfrm>
          <a:prstGeom prst="rect">
            <a:avLst/>
          </a:prstGeom>
        </p:spPr>
      </p:pic>
    </p:spTree>
    <p:extLst>
      <p:ext uri="{BB962C8B-B14F-4D97-AF65-F5344CB8AC3E}">
        <p14:creationId xmlns:p14="http://schemas.microsoft.com/office/powerpoint/2010/main" val="326405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2" name="Straight Connector 81">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4"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5"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6" name="Isosceles Triangle 85">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7"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9"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Isosceles Triangle 89">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Isosceles Triangle 90">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73657917-C8B6-4533-BCBA-B25B67568106}"/>
              </a:ext>
            </a:extLst>
          </p:cNvPr>
          <p:cNvSpPr>
            <a:spLocks noGrp="1"/>
          </p:cNvSpPr>
          <p:nvPr>
            <p:ph type="title"/>
          </p:nvPr>
        </p:nvSpPr>
        <p:spPr>
          <a:xfrm>
            <a:off x="985969" y="4553712"/>
            <a:ext cx="8288032" cy="1096316"/>
          </a:xfrm>
        </p:spPr>
        <p:txBody>
          <a:bodyPr vert="horz" lIns="91440" tIns="45720" rIns="91440" bIns="45720" rtlCol="0" anchor="b">
            <a:normAutofit/>
          </a:bodyPr>
          <a:lstStyle/>
          <a:p>
            <a:pPr algn="ctr"/>
            <a:r>
              <a:rPr lang="en-US" sz="4800" kern="1200" dirty="0">
                <a:solidFill>
                  <a:schemeClr val="accent1"/>
                </a:solidFill>
                <a:latin typeface="+mj-lt"/>
                <a:ea typeface="+mj-ea"/>
                <a:cs typeface="+mj-cs"/>
              </a:rPr>
              <a:t>Communications </a:t>
            </a:r>
          </a:p>
        </p:txBody>
      </p:sp>
      <p:pic>
        <p:nvPicPr>
          <p:cNvPr id="4" name="Content Placeholder 3">
            <a:extLst>
              <a:ext uri="{FF2B5EF4-FFF2-40B4-BE49-F238E27FC236}">
                <a16:creationId xmlns:a16="http://schemas.microsoft.com/office/drawing/2014/main" id="{F05487A7-ABCD-4D90-948A-A50C6304496B}"/>
              </a:ext>
            </a:extLst>
          </p:cNvPr>
          <p:cNvPicPr>
            <a:picLocks noGrp="1" noChangeAspect="1"/>
          </p:cNvPicPr>
          <p:nvPr>
            <p:ph idx="1"/>
          </p:nvPr>
        </p:nvPicPr>
        <p:blipFill>
          <a:blip r:embed="rId3"/>
          <a:stretch>
            <a:fillRect/>
          </a:stretch>
        </p:blipFill>
        <p:spPr>
          <a:xfrm>
            <a:off x="985968" y="1249980"/>
            <a:ext cx="8288033" cy="2983691"/>
          </a:xfrm>
          <a:prstGeom prst="rect">
            <a:avLst/>
          </a:prstGeom>
        </p:spPr>
      </p:pic>
    </p:spTree>
    <p:extLst>
      <p:ext uri="{BB962C8B-B14F-4D97-AF65-F5344CB8AC3E}">
        <p14:creationId xmlns:p14="http://schemas.microsoft.com/office/powerpoint/2010/main" val="2031679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893A-008D-4D0B-91AB-988AF0088C44}"/>
              </a:ext>
            </a:extLst>
          </p:cNvPr>
          <p:cNvSpPr>
            <a:spLocks noGrp="1"/>
          </p:cNvSpPr>
          <p:nvPr>
            <p:ph type="title"/>
          </p:nvPr>
        </p:nvSpPr>
        <p:spPr/>
        <p:txBody>
          <a:bodyPr/>
          <a:lstStyle/>
          <a:p>
            <a:r>
              <a:rPr lang="en-GB" dirty="0"/>
              <a:t>Additional Comments on Communications</a:t>
            </a:r>
          </a:p>
        </p:txBody>
      </p:sp>
      <p:sp>
        <p:nvSpPr>
          <p:cNvPr id="3" name="Content Placeholder 2">
            <a:extLst>
              <a:ext uri="{FF2B5EF4-FFF2-40B4-BE49-F238E27FC236}">
                <a16:creationId xmlns:a16="http://schemas.microsoft.com/office/drawing/2014/main" id="{9D2651AE-E589-4B48-8FF1-B8307CAB3074}"/>
              </a:ext>
            </a:extLst>
          </p:cNvPr>
          <p:cNvSpPr>
            <a:spLocks noGrp="1"/>
          </p:cNvSpPr>
          <p:nvPr>
            <p:ph idx="1"/>
          </p:nvPr>
        </p:nvSpPr>
        <p:spPr>
          <a:xfrm>
            <a:off x="677333" y="1849349"/>
            <a:ext cx="9976967" cy="4685016"/>
          </a:xfrm>
        </p:spPr>
        <p:txBody>
          <a:bodyPr>
            <a:normAutofit fontScale="70000" lnSpcReduction="20000"/>
          </a:bodyPr>
          <a:lstStyle/>
          <a:p>
            <a:r>
              <a:rPr lang="en-GB" sz="2300" dirty="0"/>
              <a:t>‘I can't agree with a lot of these as everything is online now and I don't always have access to internet, I think it's ridiculous that this school has scrapped standard newsletters being sent home in the child's bookbag. That always helped to keep up to date on what was going on at the school. They seem to have forgotten that not everyone has access 24/7 to the internet’.</a:t>
            </a:r>
          </a:p>
          <a:p>
            <a:endParaRPr lang="en-GB" sz="2300" dirty="0"/>
          </a:p>
          <a:p>
            <a:r>
              <a:rPr lang="en-GB" sz="2300" dirty="0"/>
              <a:t>‘My only query is about how I would find out information such as the school's behaviour, diversity, equality etc’</a:t>
            </a:r>
          </a:p>
          <a:p>
            <a:pPr marL="0" indent="0">
              <a:buNone/>
            </a:pPr>
            <a:endParaRPr lang="en-GB" sz="2300" dirty="0"/>
          </a:p>
          <a:p>
            <a:r>
              <a:rPr lang="en-GB" sz="2300" dirty="0"/>
              <a:t>– ‘Regarding consent for pictures and video to be made available, I would like to see more flexibility in options. I am happy for my child to appear in the school website but not the Facebook page. There is no way to make this distinction. I was also not made aware of what my choice would mean so I was disappointed that my daughter was not included in a class photo. I have now had to agree to Facebook so I can see my daughter in the Nativity, but I'm not comfortable with this’</a:t>
            </a:r>
          </a:p>
          <a:p>
            <a:pPr marL="0" indent="0">
              <a:buNone/>
            </a:pPr>
            <a:endParaRPr lang="en-GB" sz="2300" dirty="0"/>
          </a:p>
          <a:p>
            <a:r>
              <a:rPr lang="en-GB" sz="2300" dirty="0"/>
              <a:t>‘I feel I could know more about my child's time at school and how they are getting on. I feel parent partnership could be better. I never got to visit the school before my child started and parents evening was via phone call but would have been better in person. I feel </a:t>
            </a:r>
            <a:r>
              <a:rPr lang="en-GB" sz="2300" dirty="0" err="1"/>
              <a:t>covid</a:t>
            </a:r>
            <a:r>
              <a:rPr lang="en-GB" sz="2300" dirty="0"/>
              <a:t> is not a good enough excuse anymore for parents missing out on their child's </a:t>
            </a:r>
            <a:r>
              <a:rPr lang="en-GB" sz="2200" dirty="0"/>
              <a:t>education and being involved in their school life.’    -- - - Some neither agree or disagree answers. </a:t>
            </a:r>
          </a:p>
          <a:p>
            <a:pPr marL="0" indent="0">
              <a:buNone/>
            </a:pPr>
            <a:endParaRPr lang="en-GB" sz="2200" dirty="0"/>
          </a:p>
          <a:p>
            <a:endParaRPr lang="en-GB" dirty="0"/>
          </a:p>
          <a:p>
            <a:endParaRPr lang="en-GB" dirty="0"/>
          </a:p>
        </p:txBody>
      </p:sp>
    </p:spTree>
    <p:extLst>
      <p:ext uri="{BB962C8B-B14F-4D97-AF65-F5344CB8AC3E}">
        <p14:creationId xmlns:p14="http://schemas.microsoft.com/office/powerpoint/2010/main" val="2869514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2651AE-E589-4B48-8FF1-B8307CAB3074}"/>
              </a:ext>
            </a:extLst>
          </p:cNvPr>
          <p:cNvSpPr>
            <a:spLocks noGrp="1"/>
          </p:cNvSpPr>
          <p:nvPr>
            <p:ph idx="1"/>
          </p:nvPr>
        </p:nvSpPr>
        <p:spPr>
          <a:xfrm>
            <a:off x="677334" y="1253067"/>
            <a:ext cx="6155266" cy="4351866"/>
          </a:xfrm>
        </p:spPr>
        <p:txBody>
          <a:bodyPr anchor="ctr">
            <a:normAutofit/>
          </a:bodyPr>
          <a:lstStyle/>
          <a:p>
            <a:endParaRPr lang="en-GB" dirty="0"/>
          </a:p>
          <a:p>
            <a:endParaRPr lang="en-GB"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A32893A-008D-4D0B-91AB-988AF0088C44}"/>
              </a:ext>
            </a:extLst>
          </p:cNvPr>
          <p:cNvSpPr>
            <a:spLocks noGrp="1"/>
          </p:cNvSpPr>
          <p:nvPr>
            <p:ph type="title"/>
          </p:nvPr>
        </p:nvSpPr>
        <p:spPr>
          <a:xfrm>
            <a:off x="7829658" y="1253067"/>
            <a:ext cx="3371742" cy="4351866"/>
          </a:xfrm>
        </p:spPr>
        <p:txBody>
          <a:bodyPr anchor="ctr">
            <a:normAutofit/>
          </a:bodyPr>
          <a:lstStyle/>
          <a:p>
            <a:r>
              <a:rPr lang="en-GB" sz="3300">
                <a:solidFill>
                  <a:schemeClr val="bg1"/>
                </a:solidFill>
              </a:rPr>
              <a:t>Suggestions for responses welcome Communications</a:t>
            </a:r>
          </a:p>
        </p:txBody>
      </p:sp>
    </p:spTree>
    <p:extLst>
      <p:ext uri="{BB962C8B-B14F-4D97-AF65-F5344CB8AC3E}">
        <p14:creationId xmlns:p14="http://schemas.microsoft.com/office/powerpoint/2010/main" val="2898995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5" name="Straight Connector 24">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03E84BE8-125B-422C-90D1-95ED10F7BC4B}"/>
              </a:ext>
            </a:extLst>
          </p:cNvPr>
          <p:cNvSpPr>
            <a:spLocks noGrp="1"/>
          </p:cNvSpPr>
          <p:nvPr>
            <p:ph type="title"/>
          </p:nvPr>
        </p:nvSpPr>
        <p:spPr>
          <a:xfrm>
            <a:off x="985968" y="5414211"/>
            <a:ext cx="7943191" cy="1106906"/>
          </a:xfrm>
        </p:spPr>
        <p:txBody>
          <a:bodyPr vert="horz" lIns="91440" tIns="45720" rIns="91440" bIns="45720" rtlCol="0" anchor="b">
            <a:normAutofit/>
          </a:bodyPr>
          <a:lstStyle/>
          <a:p>
            <a:pPr algn="ctr">
              <a:lnSpc>
                <a:spcPct val="90000"/>
              </a:lnSpc>
            </a:pPr>
            <a:r>
              <a:rPr lang="en-US" sz="3400" kern="1200">
                <a:solidFill>
                  <a:schemeClr val="accent1"/>
                </a:solidFill>
                <a:latin typeface="+mj-lt"/>
                <a:ea typeface="+mj-ea"/>
                <a:cs typeface="+mj-cs"/>
              </a:rPr>
              <a:t>Pupils and Pastoral Care</a:t>
            </a:r>
            <a:br>
              <a:rPr lang="en-US" sz="3400" kern="1200">
                <a:solidFill>
                  <a:schemeClr val="accent1"/>
                </a:solidFill>
                <a:latin typeface="+mj-lt"/>
                <a:ea typeface="+mj-ea"/>
                <a:cs typeface="+mj-cs"/>
              </a:rPr>
            </a:br>
            <a:endParaRPr lang="en-US" sz="3400" kern="1200" dirty="0">
              <a:solidFill>
                <a:schemeClr val="accent1"/>
              </a:solidFill>
              <a:latin typeface="+mj-lt"/>
              <a:ea typeface="+mj-ea"/>
              <a:cs typeface="+mj-cs"/>
            </a:endParaRPr>
          </a:p>
        </p:txBody>
      </p:sp>
      <p:pic>
        <p:nvPicPr>
          <p:cNvPr id="10" name="Content Placeholder 9">
            <a:extLst>
              <a:ext uri="{FF2B5EF4-FFF2-40B4-BE49-F238E27FC236}">
                <a16:creationId xmlns:a16="http://schemas.microsoft.com/office/drawing/2014/main" id="{043E8424-502A-4A7E-91D9-AE52BFB84D05}"/>
              </a:ext>
            </a:extLst>
          </p:cNvPr>
          <p:cNvPicPr>
            <a:picLocks noGrp="1" noChangeAspect="1"/>
          </p:cNvPicPr>
          <p:nvPr>
            <p:ph idx="1"/>
          </p:nvPr>
        </p:nvPicPr>
        <p:blipFill>
          <a:blip r:embed="rId3"/>
          <a:stretch>
            <a:fillRect/>
          </a:stretch>
        </p:blipFill>
        <p:spPr>
          <a:xfrm>
            <a:off x="1601788" y="1212352"/>
            <a:ext cx="7151793" cy="4003438"/>
          </a:xfrm>
          <a:prstGeom prst="rect">
            <a:avLst/>
          </a:prstGeom>
        </p:spPr>
      </p:pic>
    </p:spTree>
    <p:extLst>
      <p:ext uri="{BB962C8B-B14F-4D97-AF65-F5344CB8AC3E}">
        <p14:creationId xmlns:p14="http://schemas.microsoft.com/office/powerpoint/2010/main" val="551385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D51A7-5569-4AE7-B6A5-55F2BF0EB238}"/>
              </a:ext>
            </a:extLst>
          </p:cNvPr>
          <p:cNvSpPr>
            <a:spLocks noGrp="1"/>
          </p:cNvSpPr>
          <p:nvPr>
            <p:ph type="title"/>
          </p:nvPr>
        </p:nvSpPr>
        <p:spPr/>
        <p:txBody>
          <a:bodyPr>
            <a:normAutofit fontScale="90000"/>
          </a:bodyPr>
          <a:lstStyle/>
          <a:p>
            <a:r>
              <a:rPr lang="en-GB"/>
              <a:t>Additional comments on ‘Pupils and Pastoral Care’</a:t>
            </a:r>
            <a:br>
              <a:rPr lang="en-GB"/>
            </a:br>
            <a:endParaRPr lang="en-GB" dirty="0"/>
          </a:p>
        </p:txBody>
      </p:sp>
      <p:sp>
        <p:nvSpPr>
          <p:cNvPr id="3" name="Content Placeholder 2">
            <a:extLst>
              <a:ext uri="{FF2B5EF4-FFF2-40B4-BE49-F238E27FC236}">
                <a16:creationId xmlns:a16="http://schemas.microsoft.com/office/drawing/2014/main" id="{5F89A25A-3130-443E-83CA-86E89587C6CE}"/>
              </a:ext>
            </a:extLst>
          </p:cNvPr>
          <p:cNvSpPr>
            <a:spLocks noGrp="1"/>
          </p:cNvSpPr>
          <p:nvPr>
            <p:ph idx="1"/>
          </p:nvPr>
        </p:nvSpPr>
        <p:spPr/>
        <p:txBody>
          <a:bodyPr>
            <a:normAutofit lnSpcReduction="10000"/>
          </a:bodyPr>
          <a:lstStyle/>
          <a:p>
            <a:r>
              <a:rPr lang="en-GB" dirty="0"/>
              <a:t> ‘I am concerned about the recent information regarding coughs and colds. I understand that in the current situation regarding </a:t>
            </a:r>
            <a:r>
              <a:rPr lang="en-GB" dirty="0" err="1"/>
              <a:t>covid</a:t>
            </a:r>
            <a:r>
              <a:rPr lang="en-GB" dirty="0"/>
              <a:t> we need to be careful but I feel that having to keep our children off school and having to do PCR tests is a bit much, if they have a temperature and are unwell then I understand but my child has allergies and is on an inhaler so when he catches a cold which is quite often it ends up on his chest and he ends up with a cough I am very concerned as this will mean he will be potentially missing a lot of school ‘.   </a:t>
            </a:r>
          </a:p>
          <a:p>
            <a:pPr marL="0" indent="0">
              <a:buNone/>
            </a:pPr>
            <a:endParaRPr lang="en-GB" dirty="0"/>
          </a:p>
          <a:p>
            <a:r>
              <a:rPr lang="en-GB" dirty="0"/>
              <a:t>It does worry me sometimes when my child says they see the children who have been in trouble having treats and they do not. It does seem that there are constant behavioural problems in the class and this does cause some disruptions. My child has seen some aggressive behaviour on a few occasions which really upset them. </a:t>
            </a:r>
          </a:p>
          <a:p>
            <a:endParaRPr lang="en-GB" dirty="0"/>
          </a:p>
        </p:txBody>
      </p:sp>
    </p:spTree>
    <p:extLst>
      <p:ext uri="{BB962C8B-B14F-4D97-AF65-F5344CB8AC3E}">
        <p14:creationId xmlns:p14="http://schemas.microsoft.com/office/powerpoint/2010/main" val="2623762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5"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07D51A7-5569-4AE7-B6A5-55F2BF0EB238}"/>
              </a:ext>
            </a:extLst>
          </p:cNvPr>
          <p:cNvSpPr>
            <a:spLocks noGrp="1"/>
          </p:cNvSpPr>
          <p:nvPr>
            <p:ph type="title"/>
          </p:nvPr>
        </p:nvSpPr>
        <p:spPr>
          <a:xfrm>
            <a:off x="643467" y="816638"/>
            <a:ext cx="3367359" cy="5224724"/>
          </a:xfrm>
        </p:spPr>
        <p:txBody>
          <a:bodyPr anchor="ctr">
            <a:normAutofit/>
          </a:bodyPr>
          <a:lstStyle/>
          <a:p>
            <a:r>
              <a:rPr lang="en-GB"/>
              <a:t>Additional comments on ‘Pupils and Pastoral Care’</a:t>
            </a:r>
            <a:br>
              <a:rPr lang="en-GB"/>
            </a:br>
            <a:endParaRPr lang="en-GB" dirty="0"/>
          </a:p>
        </p:txBody>
      </p:sp>
      <p:sp>
        <p:nvSpPr>
          <p:cNvPr id="3" name="Content Placeholder 2">
            <a:extLst>
              <a:ext uri="{FF2B5EF4-FFF2-40B4-BE49-F238E27FC236}">
                <a16:creationId xmlns:a16="http://schemas.microsoft.com/office/drawing/2014/main" id="{5F89A25A-3130-443E-83CA-86E89587C6CE}"/>
              </a:ext>
            </a:extLst>
          </p:cNvPr>
          <p:cNvSpPr>
            <a:spLocks noGrp="1"/>
          </p:cNvSpPr>
          <p:nvPr>
            <p:ph idx="1"/>
          </p:nvPr>
        </p:nvSpPr>
        <p:spPr>
          <a:xfrm>
            <a:off x="4654295" y="816638"/>
            <a:ext cx="4619706" cy="5224724"/>
          </a:xfrm>
        </p:spPr>
        <p:txBody>
          <a:bodyPr anchor="ctr">
            <a:normAutofit/>
          </a:bodyPr>
          <a:lstStyle/>
          <a:p>
            <a:r>
              <a:rPr lang="en-GB" dirty="0"/>
              <a:t>‘Whilst I do not doubt the commitment and care of the school and their teachers, my child is struggling this year and I have found it hard to work productively with to identify what the issues are and deal effectively with them. The attitude is 'they're fine when they're here' which I recognise, but if behaviour is poor at home and they are expressing unhappiness at coming to school then there is something wrong somewhere. It can feel as though you are being dismissed as an overanxious parent when actually you know your child’</a:t>
            </a:r>
          </a:p>
          <a:p>
            <a:endParaRPr lang="en-GB" dirty="0"/>
          </a:p>
        </p:txBody>
      </p:sp>
    </p:spTree>
    <p:extLst>
      <p:ext uri="{BB962C8B-B14F-4D97-AF65-F5344CB8AC3E}">
        <p14:creationId xmlns:p14="http://schemas.microsoft.com/office/powerpoint/2010/main" val="1479551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2651AE-E589-4B48-8FF1-B8307CAB3074}"/>
              </a:ext>
            </a:extLst>
          </p:cNvPr>
          <p:cNvSpPr>
            <a:spLocks noGrp="1"/>
          </p:cNvSpPr>
          <p:nvPr>
            <p:ph idx="1"/>
          </p:nvPr>
        </p:nvSpPr>
        <p:spPr>
          <a:xfrm>
            <a:off x="677334" y="1253067"/>
            <a:ext cx="6155266" cy="4351866"/>
          </a:xfrm>
        </p:spPr>
        <p:txBody>
          <a:bodyPr anchor="ctr">
            <a:normAutofit/>
          </a:bodyPr>
          <a:lstStyle/>
          <a:p>
            <a:endParaRPr lang="en-GB" dirty="0"/>
          </a:p>
          <a:p>
            <a:endParaRPr lang="en-GB"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A32893A-008D-4D0B-91AB-988AF0088C44}"/>
              </a:ext>
            </a:extLst>
          </p:cNvPr>
          <p:cNvSpPr>
            <a:spLocks noGrp="1"/>
          </p:cNvSpPr>
          <p:nvPr>
            <p:ph type="title"/>
          </p:nvPr>
        </p:nvSpPr>
        <p:spPr>
          <a:xfrm>
            <a:off x="7829658" y="1253067"/>
            <a:ext cx="3371742" cy="4351866"/>
          </a:xfrm>
        </p:spPr>
        <p:txBody>
          <a:bodyPr anchor="ctr">
            <a:normAutofit/>
          </a:bodyPr>
          <a:lstStyle/>
          <a:p>
            <a:r>
              <a:rPr lang="en-GB">
                <a:solidFill>
                  <a:schemeClr val="bg1"/>
                </a:solidFill>
              </a:rPr>
              <a:t>Suggestions for responses welcome Pupils and Pastoral Care</a:t>
            </a:r>
          </a:p>
        </p:txBody>
      </p:sp>
    </p:spTree>
    <p:extLst>
      <p:ext uri="{BB962C8B-B14F-4D97-AF65-F5344CB8AC3E}">
        <p14:creationId xmlns:p14="http://schemas.microsoft.com/office/powerpoint/2010/main" val="3740051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6">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1" name="Group 28">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30" name="Straight Connector 29">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42" name="Straight Connector 30">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F4C3C289-293D-41D7-B904-AB090DD08E5A}"/>
              </a:ext>
            </a:extLst>
          </p:cNvPr>
          <p:cNvSpPr>
            <a:spLocks noGrp="1"/>
          </p:cNvSpPr>
          <p:nvPr>
            <p:ph type="title"/>
          </p:nvPr>
        </p:nvSpPr>
        <p:spPr>
          <a:xfrm>
            <a:off x="677334" y="4765972"/>
            <a:ext cx="8596668" cy="1320800"/>
          </a:xfrm>
        </p:spPr>
        <p:txBody>
          <a:bodyPr anchor="ctr">
            <a:normAutofit/>
          </a:bodyPr>
          <a:lstStyle/>
          <a:p>
            <a:pPr>
              <a:lnSpc>
                <a:spcPct val="90000"/>
              </a:lnSpc>
            </a:pPr>
            <a:r>
              <a:rPr lang="en-GB" sz="4400" dirty="0">
                <a:solidFill>
                  <a:schemeClr val="bg1"/>
                </a:solidFill>
              </a:rPr>
              <a:t>Leadership and Management</a:t>
            </a:r>
          </a:p>
        </p:txBody>
      </p:sp>
      <p:sp useBgFill="1">
        <p:nvSpPr>
          <p:cNvPr id="40" name="Rectangle 39">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4401282A-C070-4E92-B334-C919E921403C}"/>
              </a:ext>
            </a:extLst>
          </p:cNvPr>
          <p:cNvPicPr>
            <a:picLocks noGrp="1" noChangeAspect="1"/>
          </p:cNvPicPr>
          <p:nvPr>
            <p:ph idx="1"/>
          </p:nvPr>
        </p:nvPicPr>
        <p:blipFill>
          <a:blip r:embed="rId3"/>
          <a:stretch>
            <a:fillRect/>
          </a:stretch>
        </p:blipFill>
        <p:spPr>
          <a:xfrm>
            <a:off x="3352799" y="771228"/>
            <a:ext cx="6172201" cy="3417228"/>
          </a:xfrm>
          <a:prstGeom prst="rect">
            <a:avLst/>
          </a:prstGeom>
        </p:spPr>
      </p:pic>
    </p:spTree>
    <p:extLst>
      <p:ext uri="{BB962C8B-B14F-4D97-AF65-F5344CB8AC3E}">
        <p14:creationId xmlns:p14="http://schemas.microsoft.com/office/powerpoint/2010/main" val="3320983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6">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1" name="Group 28">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30" name="Straight Connector 29">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42" name="Straight Connector 30">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F4C3C289-293D-41D7-B904-AB090DD08E5A}"/>
              </a:ext>
            </a:extLst>
          </p:cNvPr>
          <p:cNvSpPr>
            <a:spLocks noGrp="1"/>
          </p:cNvSpPr>
          <p:nvPr>
            <p:ph type="title"/>
          </p:nvPr>
        </p:nvSpPr>
        <p:spPr>
          <a:xfrm>
            <a:off x="677334" y="4765972"/>
            <a:ext cx="8596668" cy="1320800"/>
          </a:xfrm>
        </p:spPr>
        <p:txBody>
          <a:bodyPr anchor="ctr">
            <a:normAutofit/>
          </a:bodyPr>
          <a:lstStyle/>
          <a:p>
            <a:pPr>
              <a:lnSpc>
                <a:spcPct val="90000"/>
              </a:lnSpc>
            </a:pPr>
            <a:r>
              <a:rPr lang="en-GB" sz="4400" dirty="0">
                <a:solidFill>
                  <a:schemeClr val="bg1"/>
                </a:solidFill>
              </a:rPr>
              <a:t>Leadership and Management - Comments</a:t>
            </a:r>
          </a:p>
        </p:txBody>
      </p:sp>
      <p:sp useBgFill="1">
        <p:nvSpPr>
          <p:cNvPr id="40" name="Rectangle 39">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1C45D758-15B2-4ABE-A6E0-82C6069D00A0}"/>
              </a:ext>
            </a:extLst>
          </p:cNvPr>
          <p:cNvSpPr>
            <a:spLocks noGrp="1"/>
          </p:cNvSpPr>
          <p:nvPr>
            <p:ph idx="1"/>
          </p:nvPr>
        </p:nvSpPr>
        <p:spPr>
          <a:xfrm>
            <a:off x="1640527" y="441867"/>
            <a:ext cx="8596668" cy="3880773"/>
          </a:xfrm>
        </p:spPr>
        <p:txBody>
          <a:bodyPr/>
          <a:lstStyle/>
          <a:p>
            <a:pPr marL="0" indent="0">
              <a:buNone/>
            </a:pPr>
            <a:r>
              <a:rPr lang="en-GB" sz="3600" dirty="0"/>
              <a:t>Only 1</a:t>
            </a:r>
          </a:p>
          <a:p>
            <a:pPr marL="0" indent="0">
              <a:buNone/>
            </a:pPr>
            <a:endParaRPr lang="en-GB" sz="3600" dirty="0"/>
          </a:p>
          <a:p>
            <a:pPr marL="0" indent="0">
              <a:buNone/>
            </a:pPr>
            <a:r>
              <a:rPr lang="en-GB" sz="3600" dirty="0"/>
              <a:t>4 people said they didn’t know how to contact a member of the School Governing Body if needed to. </a:t>
            </a:r>
          </a:p>
          <a:p>
            <a:pPr marL="0" indent="0">
              <a:buNone/>
            </a:pPr>
            <a:endParaRPr lang="en-GB" sz="4400" dirty="0"/>
          </a:p>
          <a:p>
            <a:endParaRPr lang="en-GB" dirty="0"/>
          </a:p>
        </p:txBody>
      </p:sp>
    </p:spTree>
    <p:extLst>
      <p:ext uri="{BB962C8B-B14F-4D97-AF65-F5344CB8AC3E}">
        <p14:creationId xmlns:p14="http://schemas.microsoft.com/office/powerpoint/2010/main" val="4176174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1C45D758-15B2-4ABE-A6E0-82C6069D00A0}"/>
              </a:ext>
            </a:extLst>
          </p:cNvPr>
          <p:cNvSpPr>
            <a:spLocks noGrp="1"/>
          </p:cNvSpPr>
          <p:nvPr>
            <p:ph idx="1"/>
          </p:nvPr>
        </p:nvSpPr>
        <p:spPr>
          <a:xfrm>
            <a:off x="677334" y="1253067"/>
            <a:ext cx="6155266" cy="4351866"/>
          </a:xfrm>
        </p:spPr>
        <p:txBody>
          <a:bodyPr anchor="ctr">
            <a:normAutofit/>
          </a:bodyPr>
          <a:lstStyle/>
          <a:p>
            <a:pPr marL="0" indent="0">
              <a:buNone/>
            </a:pPr>
            <a:endParaRPr lang="en-GB" dirty="0"/>
          </a:p>
          <a:p>
            <a:endParaRPr lang="en-GB" dirty="0"/>
          </a:p>
        </p:txBody>
      </p:sp>
      <p:sp>
        <p:nvSpPr>
          <p:cNvPr id="49" name="Rectangle 48">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51" name="Straight Connector 50">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55"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Isosceles Triangle 58">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3"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Isosceles Triangle 66">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4C3C289-293D-41D7-B904-AB090DD08E5A}"/>
              </a:ext>
            </a:extLst>
          </p:cNvPr>
          <p:cNvSpPr>
            <a:spLocks noGrp="1"/>
          </p:cNvSpPr>
          <p:nvPr>
            <p:ph type="title"/>
          </p:nvPr>
        </p:nvSpPr>
        <p:spPr>
          <a:xfrm>
            <a:off x="7829658" y="1253067"/>
            <a:ext cx="3371742" cy="4351866"/>
          </a:xfrm>
        </p:spPr>
        <p:txBody>
          <a:bodyPr anchor="ctr">
            <a:normAutofit/>
          </a:bodyPr>
          <a:lstStyle/>
          <a:p>
            <a:r>
              <a:rPr lang="en-GB">
                <a:solidFill>
                  <a:schemeClr val="bg1"/>
                </a:solidFill>
              </a:rPr>
              <a:t>Leadership and Management – Responses to comments</a:t>
            </a:r>
          </a:p>
        </p:txBody>
      </p:sp>
    </p:spTree>
    <p:extLst>
      <p:ext uri="{BB962C8B-B14F-4D97-AF65-F5344CB8AC3E}">
        <p14:creationId xmlns:p14="http://schemas.microsoft.com/office/powerpoint/2010/main" val="2325152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8">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10">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10A1BDD1-72FF-4849-B67B-990C03C61019}"/>
              </a:ext>
            </a:extLst>
          </p:cNvPr>
          <p:cNvSpPr>
            <a:spLocks noGrp="1"/>
          </p:cNvSpPr>
          <p:nvPr>
            <p:ph type="title"/>
          </p:nvPr>
        </p:nvSpPr>
        <p:spPr>
          <a:xfrm>
            <a:off x="985969" y="4473227"/>
            <a:ext cx="8288032" cy="1096648"/>
          </a:xfrm>
        </p:spPr>
        <p:txBody>
          <a:bodyPr vert="horz" lIns="91440" tIns="45720" rIns="91440" bIns="45720" rtlCol="0" anchor="b">
            <a:normAutofit/>
          </a:bodyPr>
          <a:lstStyle/>
          <a:p>
            <a:pPr>
              <a:lnSpc>
                <a:spcPct val="90000"/>
              </a:lnSpc>
            </a:pPr>
            <a:r>
              <a:rPr lang="en-US" sz="3400"/>
              <a:t>What do you consider to be the school’s greatest strengths?</a:t>
            </a:r>
          </a:p>
        </p:txBody>
      </p:sp>
      <p:pic>
        <p:nvPicPr>
          <p:cNvPr id="4" name="Content Placeholder 3">
            <a:extLst>
              <a:ext uri="{FF2B5EF4-FFF2-40B4-BE49-F238E27FC236}">
                <a16:creationId xmlns:a16="http://schemas.microsoft.com/office/drawing/2014/main" id="{EF41B931-7692-4A55-87E0-DF52463A863C}"/>
              </a:ext>
            </a:extLst>
          </p:cNvPr>
          <p:cNvPicPr>
            <a:picLocks noGrp="1" noChangeAspect="1"/>
          </p:cNvPicPr>
          <p:nvPr>
            <p:ph idx="1"/>
          </p:nvPr>
        </p:nvPicPr>
        <p:blipFill rotWithShape="1">
          <a:blip r:embed="rId2"/>
          <a:srcRect l="1680" r="1988"/>
          <a:stretch/>
        </p:blipFill>
        <p:spPr>
          <a:xfrm>
            <a:off x="985968" y="609600"/>
            <a:ext cx="8288033" cy="3635025"/>
          </a:xfrm>
          <a:prstGeom prst="rect">
            <a:avLst/>
          </a:prstGeom>
        </p:spPr>
      </p:pic>
    </p:spTree>
    <p:extLst>
      <p:ext uri="{BB962C8B-B14F-4D97-AF65-F5344CB8AC3E}">
        <p14:creationId xmlns:p14="http://schemas.microsoft.com/office/powerpoint/2010/main" val="492533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DD34E-10CB-4906-8D89-AAD67715527E}"/>
              </a:ext>
            </a:extLst>
          </p:cNvPr>
          <p:cNvSpPr>
            <a:spLocks noGrp="1"/>
          </p:cNvSpPr>
          <p:nvPr>
            <p:ph type="title"/>
          </p:nvPr>
        </p:nvSpPr>
        <p:spPr>
          <a:xfrm>
            <a:off x="677334" y="609600"/>
            <a:ext cx="8596668" cy="1320800"/>
          </a:xfrm>
        </p:spPr>
        <p:txBody>
          <a:bodyPr>
            <a:normAutofit/>
          </a:bodyPr>
          <a:lstStyle/>
          <a:p>
            <a:pPr>
              <a:lnSpc>
                <a:spcPct val="90000"/>
              </a:lnSpc>
            </a:pPr>
            <a:r>
              <a:rPr lang="en-GB" sz="2800"/>
              <a:t>What do you consider to be the school’s greatest strengths?</a:t>
            </a:r>
            <a:br>
              <a:rPr lang="en-GB" sz="2800"/>
            </a:br>
            <a:endParaRPr lang="en-GB" sz="2800"/>
          </a:p>
        </p:txBody>
      </p:sp>
      <p:graphicFrame>
        <p:nvGraphicFramePr>
          <p:cNvPr id="5" name="Content Placeholder 2">
            <a:extLst>
              <a:ext uri="{FF2B5EF4-FFF2-40B4-BE49-F238E27FC236}">
                <a16:creationId xmlns:a16="http://schemas.microsoft.com/office/drawing/2014/main" id="{C81C9567-80AC-4961-AD5F-CE17A98B518E}"/>
              </a:ext>
            </a:extLst>
          </p:cNvPr>
          <p:cNvGraphicFramePr>
            <a:graphicFrameLocks noGrp="1"/>
          </p:cNvGraphicFramePr>
          <p:nvPr>
            <p:ph idx="1"/>
            <p:extLst>
              <p:ext uri="{D42A27DB-BD31-4B8C-83A1-F6EECF244321}">
                <p14:modId xmlns:p14="http://schemas.microsoft.com/office/powerpoint/2010/main" val="2734695822"/>
              </p:ext>
            </p:extLst>
          </p:nvPr>
        </p:nvGraphicFramePr>
        <p:xfrm>
          <a:off x="677862" y="1540042"/>
          <a:ext cx="9958053" cy="49088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5796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Shape 35">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AD7B21-BE76-4410-8EFC-5214CEC351C8}"/>
              </a:ext>
            </a:extLst>
          </p:cNvPr>
          <p:cNvSpPr>
            <a:spLocks noGrp="1"/>
          </p:cNvSpPr>
          <p:nvPr>
            <p:ph type="title"/>
          </p:nvPr>
        </p:nvSpPr>
        <p:spPr>
          <a:xfrm>
            <a:off x="2101362" y="2695074"/>
            <a:ext cx="9278534" cy="1175468"/>
          </a:xfrm>
        </p:spPr>
        <p:txBody>
          <a:bodyPr vert="horz" lIns="91440" tIns="45720" rIns="91440" bIns="45720" rtlCol="0" anchor="b">
            <a:normAutofit/>
          </a:bodyPr>
          <a:lstStyle/>
          <a:p>
            <a:r>
              <a:rPr lang="en-US" sz="6000" dirty="0">
                <a:solidFill>
                  <a:srgbClr val="FFFFFF"/>
                </a:solidFill>
              </a:rPr>
              <a:t>Community Involvement</a:t>
            </a:r>
          </a:p>
        </p:txBody>
      </p:sp>
      <p:sp>
        <p:nvSpPr>
          <p:cNvPr id="38" name="Isosceles Triangle 37">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3081546"/>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E4AB60-A24B-4981-9162-611AEE37126E}"/>
              </a:ext>
            </a:extLst>
          </p:cNvPr>
          <p:cNvPicPr>
            <a:picLocks noChangeAspect="1"/>
          </p:cNvPicPr>
          <p:nvPr/>
        </p:nvPicPr>
        <p:blipFill>
          <a:blip r:embed="rId3"/>
          <a:stretch>
            <a:fillRect/>
          </a:stretch>
        </p:blipFill>
        <p:spPr>
          <a:xfrm>
            <a:off x="1564105" y="191289"/>
            <a:ext cx="7050506" cy="6527404"/>
          </a:xfrm>
          <a:prstGeom prst="rect">
            <a:avLst/>
          </a:prstGeom>
        </p:spPr>
      </p:pic>
    </p:spTree>
    <p:extLst>
      <p:ext uri="{BB962C8B-B14F-4D97-AF65-F5344CB8AC3E}">
        <p14:creationId xmlns:p14="http://schemas.microsoft.com/office/powerpoint/2010/main" val="162598931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E46B875B690094EB376E50439058B69" ma:contentTypeVersion="14" ma:contentTypeDescription="Create a new document." ma:contentTypeScope="" ma:versionID="8b9c9389f07da4de988538bc6917b04f">
  <xsd:schema xmlns:xsd="http://www.w3.org/2001/XMLSchema" xmlns:xs="http://www.w3.org/2001/XMLSchema" xmlns:p="http://schemas.microsoft.com/office/2006/metadata/properties" xmlns:ns3="c6d8c062-6d10-4215-b97d-8f4fdb19623c" xmlns:ns4="386dc2d9-9d05-400c-8092-2ad595fba74b" targetNamespace="http://schemas.microsoft.com/office/2006/metadata/properties" ma:root="true" ma:fieldsID="700fe1c058d979dd9f99dfee5a3e5621" ns3:_="" ns4:_="">
    <xsd:import namespace="c6d8c062-6d10-4215-b97d-8f4fdb19623c"/>
    <xsd:import namespace="386dc2d9-9d05-400c-8092-2ad595fba74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3:MediaServiceDateTaken"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d8c062-6d10-4215-b97d-8f4fdb1962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86dc2d9-9d05-400c-8092-2ad595fba74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47F7C1-AB0C-412B-ACFB-628FEACB8927}">
  <ds:schemaRefs>
    <ds:schemaRef ds:uri="http://schemas.microsoft.com/sharepoint/v3/contenttype/forms"/>
  </ds:schemaRefs>
</ds:datastoreItem>
</file>

<file path=customXml/itemProps2.xml><?xml version="1.0" encoding="utf-8"?>
<ds:datastoreItem xmlns:ds="http://schemas.openxmlformats.org/officeDocument/2006/customXml" ds:itemID="{3B5628D0-99B6-43E5-9043-C2F9FCCE9472}">
  <ds:schemaRefs>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c6d8c062-6d10-4215-b97d-8f4fdb19623c"/>
    <ds:schemaRef ds:uri="http://www.w3.org/XML/1998/namespace"/>
    <ds:schemaRef ds:uri="http://schemas.microsoft.com/office/infopath/2007/PartnerControls"/>
    <ds:schemaRef ds:uri="386dc2d9-9d05-400c-8092-2ad595fba74b"/>
    <ds:schemaRef ds:uri="http://purl.org/dc/dcmitype/"/>
  </ds:schemaRefs>
</ds:datastoreItem>
</file>

<file path=customXml/itemProps3.xml><?xml version="1.0" encoding="utf-8"?>
<ds:datastoreItem xmlns:ds="http://schemas.openxmlformats.org/officeDocument/2006/customXml" ds:itemID="{096B97A5-940A-445C-A60D-1595247D3A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d8c062-6d10-4215-b97d-8f4fdb19623c"/>
    <ds:schemaRef ds:uri="386dc2d9-9d05-400c-8092-2ad595fba7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178</TotalTime>
  <Words>2123</Words>
  <Application>Microsoft Office PowerPoint</Application>
  <PresentationFormat>Widescreen</PresentationFormat>
  <Paragraphs>177</Paragraphs>
  <Slides>29</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Times New Roman</vt:lpstr>
      <vt:lpstr>Trebuchet MS</vt:lpstr>
      <vt:lpstr>Wingdings</vt:lpstr>
      <vt:lpstr>Wingdings 3</vt:lpstr>
      <vt:lpstr>Facet</vt:lpstr>
      <vt:lpstr>Castle Primary School Parent/Carer Survey 2021</vt:lpstr>
      <vt:lpstr>Thank you</vt:lpstr>
      <vt:lpstr>  Survey conducted in November 2021 118 responses  </vt:lpstr>
      <vt:lpstr>AREAS COVERED IN THE SURVEY </vt:lpstr>
      <vt:lpstr>Summary of Responses</vt:lpstr>
      <vt:lpstr>Some concerning areas</vt:lpstr>
      <vt:lpstr>Some concerning Areas</vt:lpstr>
      <vt:lpstr>Teaching &amp; Learning </vt:lpstr>
      <vt:lpstr>Teaching &amp; Learning </vt:lpstr>
      <vt:lpstr>Teaching &amp; Learning </vt:lpstr>
      <vt:lpstr>Teaching &amp; Learning </vt:lpstr>
      <vt:lpstr>Teaching &amp; Learning </vt:lpstr>
      <vt:lpstr>Teaching &amp; Learning  Suggestions for responding to comments </vt:lpstr>
      <vt:lpstr>Supporting Parents and Children </vt:lpstr>
      <vt:lpstr>Supporting Parents and Children </vt:lpstr>
      <vt:lpstr>Communications </vt:lpstr>
      <vt:lpstr>Additional Comments on Communications</vt:lpstr>
      <vt:lpstr>Suggestions for responses welcome Communications</vt:lpstr>
      <vt:lpstr>Pupils and Pastoral Care </vt:lpstr>
      <vt:lpstr>Additional comments on ‘Pupils and Pastoral Care’ </vt:lpstr>
      <vt:lpstr>Additional comments on ‘Pupils and Pastoral Care’ </vt:lpstr>
      <vt:lpstr>Suggestions for responses welcome Pupils and Pastoral Care</vt:lpstr>
      <vt:lpstr>Leadership and Management</vt:lpstr>
      <vt:lpstr>Leadership and Management - Comments</vt:lpstr>
      <vt:lpstr>Leadership and Management – Responses to comments</vt:lpstr>
      <vt:lpstr>What do you consider to be the school’s greatest strengths?</vt:lpstr>
      <vt:lpstr>What do you consider to be the school’s greatest strengths? </vt:lpstr>
      <vt:lpstr>Community Involvement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Castle Primary School Parent/Carer Survey 2021</dc:title>
  <dc:creator>Western, Shaz</dc:creator>
  <cp:lastModifiedBy>Bev Hill</cp:lastModifiedBy>
  <cp:revision>3</cp:revision>
  <dcterms:created xsi:type="dcterms:W3CDTF">2022-01-18T16:27:51Z</dcterms:created>
  <dcterms:modified xsi:type="dcterms:W3CDTF">2022-02-09T15:59:14Z</dcterms:modified>
</cp:coreProperties>
</file>